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82" r:id="rId4"/>
    <p:sldId id="283" r:id="rId5"/>
    <p:sldId id="259" r:id="rId6"/>
    <p:sldId id="260" r:id="rId7"/>
    <p:sldId id="286" r:id="rId8"/>
    <p:sldId id="261" r:id="rId9"/>
    <p:sldId id="262" r:id="rId10"/>
    <p:sldId id="263" r:id="rId11"/>
    <p:sldId id="289" r:id="rId12"/>
    <p:sldId id="264" r:id="rId13"/>
    <p:sldId id="284" r:id="rId14"/>
    <p:sldId id="265" r:id="rId15"/>
    <p:sldId id="266" r:id="rId16"/>
    <p:sldId id="267" r:id="rId17"/>
    <p:sldId id="281" r:id="rId18"/>
    <p:sldId id="288" r:id="rId19"/>
    <p:sldId id="287" r:id="rId20"/>
    <p:sldId id="270" r:id="rId21"/>
    <p:sldId id="285" r:id="rId22"/>
    <p:sldId id="273" r:id="rId23"/>
    <p:sldId id="274" r:id="rId24"/>
    <p:sldId id="280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pstore01\users\redirections\u4602429\Desktop\vietnam%20strike%20paper\figure_strikes_in_V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pstore01\users\redirections\u4602429\Desktop\vietnam%20strike%20paper\figure_strikes_in_V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pstore01\users\redirections\u4602429\Desktop\vietnam%20strike%20paper\figure_strikes_in_V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pstore01\users\redirections\u4602429\Desktop\vietnam%20strike%20paper\figure_strikes_in_V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pstore01\users\redirections\u4602429\Desktop\vietnam%20strike%20paper\figure_strikes_in_V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pstore01\users\redirections\u4602429\Desktop\doc\Food%20consumption%20V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pstore01\users\redirections\u4602429\Desktop\vietnam%20strike%20paper\figure_strikes_in_V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autoTitleDeleted val="1"/>
    <c:plotArea>
      <c:layout>
        <c:manualLayout>
          <c:layoutTarget val="inner"/>
          <c:xMode val="edge"/>
          <c:yMode val="edge"/>
          <c:x val="0.16397307407787698"/>
          <c:y val="0.10889639639639638"/>
          <c:w val="0.79422714348206458"/>
          <c:h val="0.66035167056820643"/>
        </c:manualLayout>
      </c:layout>
      <c:barChart>
        <c:barDir val="col"/>
        <c:grouping val="clustered"/>
        <c:ser>
          <c:idx val="3"/>
          <c:order val="0"/>
          <c:tx>
            <c:strRef>
              <c:f>'Fig1'!$A$5</c:f>
              <c:strCache>
                <c:ptCount val="1"/>
                <c:pt idx="0">
                  <c:v>Number of Strikes in VN</c:v>
                </c:pt>
              </c:strCache>
            </c:strRef>
          </c:tx>
          <c:dLbls>
            <c:showVal val="1"/>
          </c:dLbls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'Fig1'!$B$5:$M$5</c:f>
              <c:numCache>
                <c:formatCode>General</c:formatCode>
                <c:ptCount val="12"/>
                <c:pt idx="0">
                  <c:v>71</c:v>
                </c:pt>
                <c:pt idx="1">
                  <c:v>89</c:v>
                </c:pt>
                <c:pt idx="2">
                  <c:v>100</c:v>
                </c:pt>
                <c:pt idx="3">
                  <c:v>139</c:v>
                </c:pt>
                <c:pt idx="4">
                  <c:v>125</c:v>
                </c:pt>
                <c:pt idx="5">
                  <c:v>147</c:v>
                </c:pt>
                <c:pt idx="6">
                  <c:v>387</c:v>
                </c:pt>
                <c:pt idx="7">
                  <c:v>541</c:v>
                </c:pt>
                <c:pt idx="8">
                  <c:v>762</c:v>
                </c:pt>
                <c:pt idx="9">
                  <c:v>310</c:v>
                </c:pt>
                <c:pt idx="10">
                  <c:v>424</c:v>
                </c:pt>
                <c:pt idx="11">
                  <c:v>799</c:v>
                </c:pt>
              </c:numCache>
            </c:numRef>
          </c:val>
        </c:ser>
        <c:axId val="71909376"/>
        <c:axId val="71910912"/>
      </c:barChart>
      <c:catAx>
        <c:axId val="71909376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400"/>
            </a:pPr>
            <a:endParaRPr lang="en-US"/>
          </a:p>
        </c:txPr>
        <c:crossAx val="71910912"/>
        <c:crosses val="autoZero"/>
        <c:auto val="1"/>
        <c:lblAlgn val="ctr"/>
        <c:lblOffset val="100"/>
      </c:catAx>
      <c:valAx>
        <c:axId val="71910912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sz="1400"/>
                  <a:t>Number of Strikes</a:t>
                </a:r>
              </a:p>
            </c:rich>
          </c:tx>
          <c:layout>
            <c:manualLayout>
              <c:xMode val="edge"/>
              <c:yMode val="edge"/>
              <c:x val="1.1404199475065682E-3"/>
              <c:y val="4.6263864194395064E-2"/>
            </c:manualLayout>
          </c:layout>
        </c:title>
        <c:numFmt formatCode="General" sourceLinked="1"/>
        <c:tickLblPos val="nextTo"/>
        <c:crossAx val="719093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plotArea>
      <c:layout>
        <c:manualLayout>
          <c:layoutTarget val="inner"/>
          <c:xMode val="edge"/>
          <c:yMode val="edge"/>
          <c:x val="8.3417541557305352E-2"/>
          <c:y val="3.6824277562319929E-2"/>
          <c:w val="0.77478269903762031"/>
          <c:h val="0.64102595038523436"/>
        </c:manualLayout>
      </c:layout>
      <c:barChart>
        <c:barDir val="col"/>
        <c:grouping val="clustered"/>
        <c:ser>
          <c:idx val="3"/>
          <c:order val="3"/>
          <c:tx>
            <c:strRef>
              <c:f>'Fig1'!$A$5</c:f>
              <c:strCache>
                <c:ptCount val="1"/>
                <c:pt idx="0">
                  <c:v>Number of Strikes in VN</c:v>
                </c:pt>
              </c:strCache>
            </c:strRef>
          </c:tx>
          <c:dLbls>
            <c:showVal val="1"/>
          </c:dLbls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'Fig1'!$B$5:$M$5</c:f>
              <c:numCache>
                <c:formatCode>General</c:formatCode>
                <c:ptCount val="12"/>
                <c:pt idx="0">
                  <c:v>71</c:v>
                </c:pt>
                <c:pt idx="1">
                  <c:v>89</c:v>
                </c:pt>
                <c:pt idx="2">
                  <c:v>100</c:v>
                </c:pt>
                <c:pt idx="3">
                  <c:v>139</c:v>
                </c:pt>
                <c:pt idx="4">
                  <c:v>125</c:v>
                </c:pt>
                <c:pt idx="5">
                  <c:v>147</c:v>
                </c:pt>
                <c:pt idx="6">
                  <c:v>387</c:v>
                </c:pt>
                <c:pt idx="7">
                  <c:v>541</c:v>
                </c:pt>
                <c:pt idx="8">
                  <c:v>762</c:v>
                </c:pt>
                <c:pt idx="9">
                  <c:v>310</c:v>
                </c:pt>
                <c:pt idx="10">
                  <c:v>424</c:v>
                </c:pt>
                <c:pt idx="11">
                  <c:v>799</c:v>
                </c:pt>
              </c:numCache>
            </c:numRef>
          </c:val>
        </c:ser>
        <c:axId val="75010432"/>
        <c:axId val="75011968"/>
      </c:barChart>
      <c:lineChart>
        <c:grouping val="standard"/>
        <c:ser>
          <c:idx val="0"/>
          <c:order val="0"/>
          <c:tx>
            <c:strRef>
              <c:f>'Fig1'!$A$2</c:f>
              <c:strCache>
                <c:ptCount val="1"/>
                <c:pt idx="0">
                  <c:v>Minimum Wage </c:v>
                </c:pt>
              </c:strCache>
            </c:strRef>
          </c:tx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'Fig1'!$B$2:$M$2</c:f>
              <c:numCache>
                <c:formatCode>General</c:formatCode>
                <c:ptCount val="12"/>
                <c:pt idx="0">
                  <c:v>55.6</c:v>
                </c:pt>
                <c:pt idx="1">
                  <c:v>55.6</c:v>
                </c:pt>
                <c:pt idx="2">
                  <c:v>55.6</c:v>
                </c:pt>
                <c:pt idx="3">
                  <c:v>55.6</c:v>
                </c:pt>
                <c:pt idx="4">
                  <c:v>55.6</c:v>
                </c:pt>
                <c:pt idx="5">
                  <c:v>55.6</c:v>
                </c:pt>
                <c:pt idx="6">
                  <c:v>79</c:v>
                </c:pt>
                <c:pt idx="7">
                  <c:v>79</c:v>
                </c:pt>
                <c:pt idx="8">
                  <c:v>90</c:v>
                </c:pt>
                <c:pt idx="9">
                  <c:v>108</c:v>
                </c:pt>
                <c:pt idx="10">
                  <c:v>119</c:v>
                </c:pt>
                <c:pt idx="11">
                  <c:v>120</c:v>
                </c:pt>
              </c:numCache>
            </c:numRef>
          </c:val>
        </c:ser>
        <c:ser>
          <c:idx val="1"/>
          <c:order val="1"/>
          <c:tx>
            <c:strRef>
              <c:f>'Fig1'!$A$3</c:f>
              <c:strCache>
                <c:ptCount val="1"/>
                <c:pt idx="0">
                  <c:v>Minimum wage adjusted by CPI food</c:v>
                </c:pt>
              </c:strCache>
            </c:strRef>
          </c:tx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'Fig1'!$B$3:$M$3</c:f>
              <c:numCache>
                <c:formatCode>General</c:formatCode>
                <c:ptCount val="12"/>
                <c:pt idx="0">
                  <c:v>55.6</c:v>
                </c:pt>
                <c:pt idx="1">
                  <c:v>56.3894523326572</c:v>
                </c:pt>
                <c:pt idx="2">
                  <c:v>51.720930232558466</c:v>
                </c:pt>
                <c:pt idx="3">
                  <c:v>54.243902439024403</c:v>
                </c:pt>
                <c:pt idx="4">
                  <c:v>49.378330373001937</c:v>
                </c:pt>
                <c:pt idx="5">
                  <c:v>49.955076370170858</c:v>
                </c:pt>
                <c:pt idx="6">
                  <c:v>78.450844091360466</c:v>
                </c:pt>
                <c:pt idx="7">
                  <c:v>75.815738963531189</c:v>
                </c:pt>
                <c:pt idx="8">
                  <c:v>68.254209009555595</c:v>
                </c:pt>
                <c:pt idx="9">
                  <c:v>102.85714285714285</c:v>
                </c:pt>
                <c:pt idx="10">
                  <c:v>102.58620689655123</c:v>
                </c:pt>
                <c:pt idx="11">
                  <c:v>99.502487562188577</c:v>
                </c:pt>
              </c:numCache>
            </c:numRef>
          </c:val>
        </c:ser>
        <c:ser>
          <c:idx val="2"/>
          <c:order val="2"/>
          <c:tx>
            <c:strRef>
              <c:f>'Fig1'!$A$4</c:f>
              <c:strCache>
                <c:ptCount val="1"/>
                <c:pt idx="0">
                  <c:v>Minimum Wage adjusted by CPI </c:v>
                </c:pt>
              </c:strCache>
            </c:strRef>
          </c:tx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'Fig1'!$B$4:$M$4</c:f>
              <c:numCache>
                <c:formatCode>General</c:formatCode>
                <c:ptCount val="12"/>
                <c:pt idx="0">
                  <c:v>56.567494953713009</c:v>
                </c:pt>
                <c:pt idx="1">
                  <c:v>55.840978678783436</c:v>
                </c:pt>
                <c:pt idx="2">
                  <c:v>53.548643371709375</c:v>
                </c:pt>
                <c:pt idx="3">
                  <c:v>53.865587364264456</c:v>
                </c:pt>
                <c:pt idx="4">
                  <c:v>51.596555514840603</c:v>
                </c:pt>
                <c:pt idx="5">
                  <c:v>51.347681895092727</c:v>
                </c:pt>
                <c:pt idx="6">
                  <c:v>73.566532734578388</c:v>
                </c:pt>
                <c:pt idx="7">
                  <c:v>72.942969375136627</c:v>
                </c:pt>
                <c:pt idx="8">
                  <c:v>73.10160238230273</c:v>
                </c:pt>
                <c:pt idx="9">
                  <c:v>100.88313988134996</c:v>
                </c:pt>
                <c:pt idx="10">
                  <c:v>101.27659574468085</c:v>
                </c:pt>
                <c:pt idx="11">
                  <c:v>103.42152891493579</c:v>
                </c:pt>
              </c:numCache>
            </c:numRef>
          </c:val>
        </c:ser>
        <c:marker val="1"/>
        <c:axId val="75028352"/>
        <c:axId val="75026432"/>
      </c:lineChart>
      <c:catAx>
        <c:axId val="75010432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75011968"/>
        <c:crosses val="autoZero"/>
        <c:auto val="1"/>
        <c:lblAlgn val="ctr"/>
        <c:lblOffset val="100"/>
      </c:catAx>
      <c:valAx>
        <c:axId val="750119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Strikes</a:t>
                </a:r>
              </a:p>
            </c:rich>
          </c:tx>
          <c:layout>
            <c:manualLayout>
              <c:xMode val="edge"/>
              <c:yMode val="edge"/>
              <c:x val="6.6959706959707124E-3"/>
              <c:y val="3.0134926601511496E-2"/>
            </c:manualLayout>
          </c:layout>
        </c:title>
        <c:numFmt formatCode="General" sourceLinked="1"/>
        <c:tickLblPos val="nextTo"/>
        <c:crossAx val="75010432"/>
        <c:crosses val="autoZero"/>
        <c:crossBetween val="between"/>
      </c:valAx>
      <c:valAx>
        <c:axId val="75026432"/>
        <c:scaling>
          <c:orientation val="minMax"/>
        </c:scaling>
        <c:axPos val="r"/>
        <c:title>
          <c:tx>
            <c:rich>
              <a:bodyPr rot="5400000" vert="horz"/>
              <a:lstStyle/>
              <a:p>
                <a:pPr>
                  <a:defRPr/>
                </a:pPr>
                <a:r>
                  <a:rPr lang="en-US"/>
                  <a:t>Minimum Wage, Adjusted Minimum Wage by CPI &amp; CPI Food (Unit: 10,000 VND)</a:t>
                </a:r>
              </a:p>
            </c:rich>
          </c:tx>
          <c:layout>
            <c:manualLayout>
              <c:xMode val="edge"/>
              <c:yMode val="edge"/>
              <c:x val="0.91402493438320243"/>
              <c:y val="2.1859072051477454E-2"/>
            </c:manualLayout>
          </c:layout>
        </c:title>
        <c:numFmt formatCode="General" sourceLinked="1"/>
        <c:tickLblPos val="nextTo"/>
        <c:crossAx val="75028352"/>
        <c:crosses val="max"/>
        <c:crossBetween val="between"/>
      </c:valAx>
      <c:catAx>
        <c:axId val="75028352"/>
        <c:scaling>
          <c:orientation val="minMax"/>
        </c:scaling>
        <c:delete val="1"/>
        <c:axPos val="b"/>
        <c:numFmt formatCode="General" sourceLinked="1"/>
        <c:tickLblPos val="none"/>
        <c:crossAx val="75026432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0665583989501311"/>
          <c:y val="0.80693751822688853"/>
          <c:w val="0.85984372265966791"/>
          <c:h val="0.12040386080772159"/>
        </c:manualLayout>
      </c:layout>
    </c:legend>
    <c:plotVisOnly val="1"/>
    <c:dispBlanksAs val="gap"/>
  </c:chart>
  <c:txPr>
    <a:bodyPr/>
    <a:lstStyle/>
    <a:p>
      <a:pPr>
        <a:defRPr sz="12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plotArea>
      <c:layout>
        <c:manualLayout>
          <c:layoutTarget val="inner"/>
          <c:xMode val="edge"/>
          <c:yMode val="edge"/>
          <c:x val="0.27313848789734751"/>
          <c:y val="4.5821377156580162E-2"/>
          <c:w val="0.36504246864975393"/>
          <c:h val="0.78680005589478785"/>
        </c:manualLayout>
      </c:layout>
      <c:lineChart>
        <c:grouping val="standard"/>
        <c:ser>
          <c:idx val="1"/>
          <c:order val="1"/>
          <c:tx>
            <c:strRef>
              <c:f>'Fig 2'!$A$3</c:f>
              <c:strCache>
                <c:ptCount val="1"/>
                <c:pt idx="0">
                  <c:v>Number of Foreign Funded Enterprises (FEEs)</c:v>
                </c:pt>
              </c:strCache>
            </c:strRef>
          </c:tx>
          <c:cat>
            <c:numRef>
              <c:f>'Fig 2'!$B$1:$K$1</c:f>
              <c:numCache>
                <c:formatCode>General</c:formatCod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numCache>
            </c:numRef>
          </c:cat>
          <c:val>
            <c:numRef>
              <c:f>'Fig 2'!$B$3:$K$3</c:f>
              <c:numCache>
                <c:formatCode>General</c:formatCode>
                <c:ptCount val="10"/>
                <c:pt idx="0">
                  <c:v>2011</c:v>
                </c:pt>
                <c:pt idx="1">
                  <c:v>2308</c:v>
                </c:pt>
                <c:pt idx="2">
                  <c:v>2641</c:v>
                </c:pt>
                <c:pt idx="3">
                  <c:v>3156</c:v>
                </c:pt>
                <c:pt idx="4">
                  <c:v>3697</c:v>
                </c:pt>
                <c:pt idx="5">
                  <c:v>4220</c:v>
                </c:pt>
                <c:pt idx="6">
                  <c:v>4961</c:v>
                </c:pt>
                <c:pt idx="7">
                  <c:v>5626</c:v>
                </c:pt>
                <c:pt idx="8">
                  <c:v>6546</c:v>
                </c:pt>
                <c:pt idx="9">
                  <c:v>7200</c:v>
                </c:pt>
              </c:numCache>
            </c:numRef>
          </c:val>
        </c:ser>
        <c:marker val="1"/>
        <c:axId val="75211520"/>
        <c:axId val="75213056"/>
      </c:lineChart>
      <c:lineChart>
        <c:grouping val="standard"/>
        <c:ser>
          <c:idx val="0"/>
          <c:order val="0"/>
          <c:tx>
            <c:strRef>
              <c:f>'Fig 2'!$A$2</c:f>
              <c:strCache>
                <c:ptCount val="1"/>
                <c:pt idx="0">
                  <c:v>Number of Strikes</c:v>
                </c:pt>
              </c:strCache>
            </c:strRef>
          </c:tx>
          <c:cat>
            <c:numRef>
              <c:f>'Fig 2'!$B$1:$K$1</c:f>
              <c:numCache>
                <c:formatCode>General</c:formatCod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numCache>
            </c:numRef>
          </c:cat>
          <c:val>
            <c:numRef>
              <c:f>'Fig 2'!$B$2:$K$2</c:f>
              <c:numCache>
                <c:formatCode>General</c:formatCode>
                <c:ptCount val="10"/>
                <c:pt idx="0">
                  <c:v>89</c:v>
                </c:pt>
                <c:pt idx="1">
                  <c:v>100</c:v>
                </c:pt>
                <c:pt idx="2">
                  <c:v>139</c:v>
                </c:pt>
                <c:pt idx="3">
                  <c:v>125</c:v>
                </c:pt>
                <c:pt idx="4">
                  <c:v>147</c:v>
                </c:pt>
                <c:pt idx="5">
                  <c:v>387</c:v>
                </c:pt>
                <c:pt idx="6">
                  <c:v>541</c:v>
                </c:pt>
                <c:pt idx="7">
                  <c:v>762</c:v>
                </c:pt>
                <c:pt idx="8">
                  <c:v>310</c:v>
                </c:pt>
                <c:pt idx="9">
                  <c:v>424</c:v>
                </c:pt>
              </c:numCache>
            </c:numRef>
          </c:val>
        </c:ser>
        <c:marker val="1"/>
        <c:axId val="74524928"/>
        <c:axId val="74523008"/>
      </c:lineChart>
      <c:catAx>
        <c:axId val="75211520"/>
        <c:scaling>
          <c:orientation val="minMax"/>
        </c:scaling>
        <c:axPos val="b"/>
        <c:numFmt formatCode="General" sourceLinked="1"/>
        <c:tickLblPos val="nextTo"/>
        <c:crossAx val="75213056"/>
        <c:crosses val="autoZero"/>
        <c:auto val="1"/>
        <c:lblAlgn val="ctr"/>
        <c:lblOffset val="100"/>
      </c:catAx>
      <c:valAx>
        <c:axId val="7521305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Number of FEEs</a:t>
                </a:r>
              </a:p>
            </c:rich>
          </c:tx>
          <c:layout>
            <c:manualLayout>
              <c:xMode val="edge"/>
              <c:yMode val="edge"/>
              <c:x val="1.5434164479440068E-2"/>
              <c:y val="3.0758706750595506E-2"/>
            </c:manualLayout>
          </c:layout>
        </c:title>
        <c:numFmt formatCode="General" sourceLinked="1"/>
        <c:tickLblPos val="nextTo"/>
        <c:crossAx val="75211520"/>
        <c:crosses val="autoZero"/>
        <c:crossBetween val="between"/>
      </c:valAx>
      <c:valAx>
        <c:axId val="74523008"/>
        <c:scaling>
          <c:orientation val="minMax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Number of Strikes</a:t>
                </a:r>
              </a:p>
            </c:rich>
          </c:tx>
          <c:layout>
            <c:manualLayout>
              <c:xMode val="edge"/>
              <c:yMode val="edge"/>
              <c:x val="0.72395414114902301"/>
              <c:y val="3.0389541175285403E-2"/>
            </c:manualLayout>
          </c:layout>
        </c:title>
        <c:numFmt formatCode="General" sourceLinked="1"/>
        <c:tickLblPos val="nextTo"/>
        <c:crossAx val="74524928"/>
        <c:crosses val="max"/>
        <c:crossBetween val="between"/>
      </c:valAx>
      <c:catAx>
        <c:axId val="74524928"/>
        <c:scaling>
          <c:orientation val="minMax"/>
        </c:scaling>
        <c:delete val="1"/>
        <c:axPos val="b"/>
        <c:numFmt formatCode="General" sourceLinked="1"/>
        <c:tickLblPos val="none"/>
        <c:crossAx val="74523008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7159837051618545"/>
          <c:y val="0.51169695925854963"/>
          <c:w val="0.24466444298629447"/>
          <c:h val="0.45535143847836179"/>
        </c:manualLayout>
      </c:layout>
    </c:legend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plotArea>
      <c:layout>
        <c:manualLayout>
          <c:layoutTarget val="inner"/>
          <c:xMode val="edge"/>
          <c:yMode val="edge"/>
          <c:x val="0.27789088276191182"/>
          <c:y val="4.3411611671708192E-2"/>
          <c:w val="0.52110696977924331"/>
          <c:h val="0.82958597917195609"/>
        </c:manualLayout>
      </c:layout>
      <c:barChart>
        <c:barDir val="col"/>
        <c:grouping val="clustered"/>
        <c:ser>
          <c:idx val="0"/>
          <c:order val="0"/>
          <c:tx>
            <c:strRef>
              <c:f>'[2]FDI cum'!$A$3</c:f>
              <c:strCache>
                <c:ptCount val="1"/>
                <c:pt idx="0">
                  <c:v>Korea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cum'!$B$3:$G$3</c:f>
              <c:numCache>
                <c:formatCode>General</c:formatCode>
                <c:ptCount val="6"/>
                <c:pt idx="0">
                  <c:v>6145.4</c:v>
                </c:pt>
                <c:pt idx="1">
                  <c:v>9251.9</c:v>
                </c:pt>
                <c:pt idx="2">
                  <c:v>14647.3</c:v>
                </c:pt>
                <c:pt idx="3">
                  <c:v>16666.3</c:v>
                </c:pt>
                <c:pt idx="4">
                  <c:v>26880.400000000001</c:v>
                </c:pt>
                <c:pt idx="5">
                  <c:v>29236.9</c:v>
                </c:pt>
              </c:numCache>
            </c:numRef>
          </c:val>
        </c:ser>
        <c:ser>
          <c:idx val="1"/>
          <c:order val="1"/>
          <c:tx>
            <c:strRef>
              <c:f>'[2]FDI cum'!$A$4</c:f>
              <c:strCache>
                <c:ptCount val="1"/>
                <c:pt idx="0">
                  <c:v>Taiwan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cum'!$B$4:$G$4</c:f>
              <c:numCache>
                <c:formatCode>General</c:formatCode>
                <c:ptCount val="6"/>
                <c:pt idx="0">
                  <c:v>8656.5</c:v>
                </c:pt>
                <c:pt idx="1">
                  <c:v>9502.2999999999811</c:v>
                </c:pt>
                <c:pt idx="2">
                  <c:v>12100.2</c:v>
                </c:pt>
                <c:pt idx="3">
                  <c:v>20951.900000000001</c:v>
                </c:pt>
                <c:pt idx="4">
                  <c:v>22618.799999999996</c:v>
                </c:pt>
                <c:pt idx="5">
                  <c:v>23893.8</c:v>
                </c:pt>
              </c:numCache>
            </c:numRef>
          </c:val>
        </c:ser>
        <c:ser>
          <c:idx val="2"/>
          <c:order val="2"/>
          <c:tx>
            <c:strRef>
              <c:f>'[2]FDI cum'!$A$5</c:f>
              <c:strCache>
                <c:ptCount val="1"/>
                <c:pt idx="0">
                  <c:v>Singapore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cum'!$B$5:$G$5</c:f>
              <c:numCache>
                <c:formatCode>General</c:formatCode>
                <c:ptCount val="6"/>
                <c:pt idx="0">
                  <c:v>9327.6</c:v>
                </c:pt>
                <c:pt idx="1">
                  <c:v>10002.9</c:v>
                </c:pt>
                <c:pt idx="2">
                  <c:v>12575.2</c:v>
                </c:pt>
                <c:pt idx="3">
                  <c:v>17071</c:v>
                </c:pt>
                <c:pt idx="4">
                  <c:v>16345.7</c:v>
                </c:pt>
                <c:pt idx="5">
                  <c:v>20780.2</c:v>
                </c:pt>
              </c:numCache>
            </c:numRef>
          </c:val>
        </c:ser>
        <c:ser>
          <c:idx val="3"/>
          <c:order val="3"/>
          <c:tx>
            <c:strRef>
              <c:f>'[2]FDI cum'!$A$6</c:f>
              <c:strCache>
                <c:ptCount val="1"/>
                <c:pt idx="0">
                  <c:v>Japan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cum'!$B$6:$G$6</c:f>
              <c:numCache>
                <c:formatCode>General</c:formatCode>
                <c:ptCount val="6"/>
                <c:pt idx="0">
                  <c:v>6907.2</c:v>
                </c:pt>
                <c:pt idx="1">
                  <c:v>8397.6</c:v>
                </c:pt>
                <c:pt idx="2">
                  <c:v>9783.5</c:v>
                </c:pt>
                <c:pt idx="3">
                  <c:v>17362.2</c:v>
                </c:pt>
                <c:pt idx="4">
                  <c:v>17149.599999999929</c:v>
                </c:pt>
                <c:pt idx="5">
                  <c:v>19358.7</c:v>
                </c:pt>
              </c:numCache>
            </c:numRef>
          </c:val>
        </c:ser>
        <c:ser>
          <c:idx val="4"/>
          <c:order val="4"/>
          <c:tx>
            <c:strRef>
              <c:f>'[2]FDI cum'!$A$7</c:f>
              <c:strCache>
                <c:ptCount val="1"/>
                <c:pt idx="0">
                  <c:v>Malaysia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cum'!$B$7:$G$7</c:f>
              <c:numCache>
                <c:formatCode>General</c:formatCode>
                <c:ptCount val="6"/>
                <c:pt idx="0">
                  <c:v>1772.2</c:v>
                </c:pt>
                <c:pt idx="1">
                  <c:v>1863.8</c:v>
                </c:pt>
                <c:pt idx="2">
                  <c:v>3036.4</c:v>
                </c:pt>
                <c:pt idx="3">
                  <c:v>18005.599999999929</c:v>
                </c:pt>
                <c:pt idx="4">
                  <c:v>17202.3</c:v>
                </c:pt>
                <c:pt idx="5">
                  <c:v>17666.5</c:v>
                </c:pt>
              </c:numCache>
            </c:numRef>
          </c:val>
        </c:ser>
        <c:ser>
          <c:idx val="5"/>
          <c:order val="5"/>
          <c:tx>
            <c:strRef>
              <c:f>'[2]FDI cum'!$A$8</c:f>
              <c:strCache>
                <c:ptCount val="1"/>
                <c:pt idx="0">
                  <c:v>United States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cum'!$B$8:$G$8</c:f>
              <c:numCache>
                <c:formatCode>General</c:formatCode>
                <c:ptCount val="6"/>
                <c:pt idx="0">
                  <c:v>2304.8000000000002</c:v>
                </c:pt>
                <c:pt idx="1">
                  <c:v>3121.2</c:v>
                </c:pt>
                <c:pt idx="2">
                  <c:v>3509.6</c:v>
                </c:pt>
                <c:pt idx="3">
                  <c:v>5029</c:v>
                </c:pt>
                <c:pt idx="4">
                  <c:v>15403.1</c:v>
                </c:pt>
                <c:pt idx="5">
                  <c:v>17368.5</c:v>
                </c:pt>
              </c:numCache>
            </c:numRef>
          </c:val>
        </c:ser>
        <c:ser>
          <c:idx val="6"/>
          <c:order val="6"/>
          <c:tx>
            <c:strRef>
              <c:f>'[2]FDI cum'!$A$9</c:f>
              <c:strCache>
                <c:ptCount val="1"/>
                <c:pt idx="0">
                  <c:v>British Virgin Islands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cum'!$B$9:$G$9</c:f>
              <c:numCache>
                <c:formatCode>General</c:formatCode>
                <c:ptCount val="6"/>
                <c:pt idx="0">
                  <c:v>1985</c:v>
                </c:pt>
                <c:pt idx="1">
                  <c:v>2065.5</c:v>
                </c:pt>
                <c:pt idx="2">
                  <c:v>2146</c:v>
                </c:pt>
                <c:pt idx="3">
                  <c:v>2711.1</c:v>
                </c:pt>
                <c:pt idx="4">
                  <c:v>15261.4</c:v>
                </c:pt>
                <c:pt idx="5">
                  <c:v>16029.5</c:v>
                </c:pt>
              </c:numCache>
            </c:numRef>
          </c:val>
        </c:ser>
        <c:ser>
          <c:idx val="7"/>
          <c:order val="7"/>
          <c:tx>
            <c:strRef>
              <c:f>'[2]FDI cum'!$A$10</c:f>
              <c:strCache>
                <c:ptCount val="1"/>
                <c:pt idx="0">
                  <c:v>Hong Kong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cum'!$B$10:$G$10</c:f>
              <c:numCache>
                <c:formatCode>General</c:formatCode>
                <c:ptCount val="6"/>
                <c:pt idx="0">
                  <c:v>4707.3</c:v>
                </c:pt>
                <c:pt idx="1">
                  <c:v>6400.3</c:v>
                </c:pt>
                <c:pt idx="2">
                  <c:v>7007.7</c:v>
                </c:pt>
                <c:pt idx="3">
                  <c:v>7416.7</c:v>
                </c:pt>
                <c:pt idx="4">
                  <c:v>8540</c:v>
                </c:pt>
                <c:pt idx="5">
                  <c:v>8737.2000000000007</c:v>
                </c:pt>
              </c:numCache>
            </c:numRef>
          </c:val>
        </c:ser>
        <c:ser>
          <c:idx val="8"/>
          <c:order val="8"/>
          <c:tx>
            <c:strRef>
              <c:f>'[2]FDI cum'!$A$11</c:f>
              <c:strCache>
                <c:ptCount val="1"/>
                <c:pt idx="0">
                  <c:v>Netherland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cum'!$B$11:$G$11</c:f>
              <c:numCache>
                <c:formatCode>General</c:formatCode>
                <c:ptCount val="6"/>
                <c:pt idx="0">
                  <c:v>2420.1</c:v>
                </c:pt>
                <c:pt idx="1">
                  <c:v>2765.7</c:v>
                </c:pt>
                <c:pt idx="2">
                  <c:v>3001.9</c:v>
                </c:pt>
                <c:pt idx="3">
                  <c:v>3018.8</c:v>
                </c:pt>
                <c:pt idx="4">
                  <c:v>3399.7</c:v>
                </c:pt>
                <c:pt idx="5">
                  <c:v>5770.4</c:v>
                </c:pt>
              </c:numCache>
            </c:numRef>
          </c:val>
        </c:ser>
        <c:ser>
          <c:idx val="9"/>
          <c:order val="9"/>
          <c:tx>
            <c:strRef>
              <c:f>'[2]FDI cum'!$A$12</c:f>
              <c:strCache>
                <c:ptCount val="1"/>
                <c:pt idx="0">
                  <c:v>France</c:v>
                </c:pt>
              </c:strCache>
            </c:strRef>
          </c:tx>
          <c:cat>
            <c:numRef>
              <c:f>'[2]FDI cum'!$B$2:$G$2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'[2]FDI cum'!$B$12:$G$12</c:f>
              <c:numCache>
                <c:formatCode>General</c:formatCode>
                <c:ptCount val="6"/>
                <c:pt idx="0">
                  <c:v>2834.4</c:v>
                </c:pt>
                <c:pt idx="1">
                  <c:v>2902.5</c:v>
                </c:pt>
                <c:pt idx="2">
                  <c:v>3128.7</c:v>
                </c:pt>
                <c:pt idx="3">
                  <c:v>3216.2</c:v>
                </c:pt>
                <c:pt idx="4">
                  <c:v>3895.4</c:v>
                </c:pt>
                <c:pt idx="5">
                  <c:v>3912.8</c:v>
                </c:pt>
              </c:numCache>
            </c:numRef>
          </c:val>
        </c:ser>
        <c:axId val="75338880"/>
        <c:axId val="75340416"/>
      </c:barChart>
      <c:catAx>
        <c:axId val="75338880"/>
        <c:scaling>
          <c:orientation val="minMax"/>
        </c:scaling>
        <c:axPos val="b"/>
        <c:minorGridlines/>
        <c:numFmt formatCode="General" sourceLinked="1"/>
        <c:tickLblPos val="nextTo"/>
        <c:crossAx val="75340416"/>
        <c:crosses val="autoZero"/>
        <c:auto val="1"/>
        <c:lblAlgn val="ctr"/>
        <c:lblOffset val="100"/>
      </c:catAx>
      <c:valAx>
        <c:axId val="7534041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Cumulative FDI since 1988 (Unit: Million USD)</a:t>
                </a:r>
              </a:p>
            </c:rich>
          </c:tx>
          <c:layout>
            <c:manualLayout>
              <c:xMode val="edge"/>
              <c:yMode val="edge"/>
              <c:x val="0"/>
              <c:y val="2.4939463212259792E-2"/>
            </c:manualLayout>
          </c:layout>
        </c:title>
        <c:numFmt formatCode="General" sourceLinked="1"/>
        <c:tickLblPos val="nextTo"/>
        <c:crossAx val="75338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825595076477565"/>
          <c:y val="0.14647270264237541"/>
          <c:w val="0.15920486428224745"/>
          <c:h val="0.80089592906458829"/>
        </c:manualLayout>
      </c:layout>
    </c:legend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plotArea>
      <c:layout>
        <c:manualLayout>
          <c:layoutTarget val="inner"/>
          <c:xMode val="edge"/>
          <c:yMode val="edge"/>
          <c:x val="8.3417541557305352E-2"/>
          <c:y val="3.6824277562319929E-2"/>
          <c:w val="0.77478269903762031"/>
          <c:h val="0.64102595038523436"/>
        </c:manualLayout>
      </c:layout>
      <c:barChart>
        <c:barDir val="col"/>
        <c:grouping val="clustered"/>
        <c:ser>
          <c:idx val="3"/>
          <c:order val="3"/>
          <c:tx>
            <c:strRef>
              <c:f>'Fig1'!$A$5</c:f>
              <c:strCache>
                <c:ptCount val="1"/>
                <c:pt idx="0">
                  <c:v>Number of Strikes in VN</c:v>
                </c:pt>
              </c:strCache>
            </c:strRef>
          </c:tx>
          <c:dLbls>
            <c:showVal val="1"/>
          </c:dLbls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'Fig1'!$B$5:$M$5</c:f>
              <c:numCache>
                <c:formatCode>General</c:formatCode>
                <c:ptCount val="12"/>
                <c:pt idx="0">
                  <c:v>71</c:v>
                </c:pt>
                <c:pt idx="1">
                  <c:v>89</c:v>
                </c:pt>
                <c:pt idx="2">
                  <c:v>100</c:v>
                </c:pt>
                <c:pt idx="3">
                  <c:v>139</c:v>
                </c:pt>
                <c:pt idx="4">
                  <c:v>125</c:v>
                </c:pt>
                <c:pt idx="5">
                  <c:v>147</c:v>
                </c:pt>
                <c:pt idx="6">
                  <c:v>387</c:v>
                </c:pt>
                <c:pt idx="7">
                  <c:v>541</c:v>
                </c:pt>
                <c:pt idx="8">
                  <c:v>762</c:v>
                </c:pt>
                <c:pt idx="9">
                  <c:v>310</c:v>
                </c:pt>
                <c:pt idx="10">
                  <c:v>424</c:v>
                </c:pt>
                <c:pt idx="11">
                  <c:v>799</c:v>
                </c:pt>
              </c:numCache>
            </c:numRef>
          </c:val>
        </c:ser>
        <c:axId val="75394432"/>
        <c:axId val="75412608"/>
      </c:barChart>
      <c:lineChart>
        <c:grouping val="standard"/>
        <c:ser>
          <c:idx val="0"/>
          <c:order val="0"/>
          <c:tx>
            <c:strRef>
              <c:f>'Fig1'!$A$2</c:f>
              <c:strCache>
                <c:ptCount val="1"/>
                <c:pt idx="0">
                  <c:v>Minimum Wage </c:v>
                </c:pt>
              </c:strCache>
            </c:strRef>
          </c:tx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'Fig1'!$B$2:$M$2</c:f>
              <c:numCache>
                <c:formatCode>General</c:formatCode>
                <c:ptCount val="12"/>
                <c:pt idx="0">
                  <c:v>55.6</c:v>
                </c:pt>
                <c:pt idx="1">
                  <c:v>55.6</c:v>
                </c:pt>
                <c:pt idx="2">
                  <c:v>55.6</c:v>
                </c:pt>
                <c:pt idx="3">
                  <c:v>55.6</c:v>
                </c:pt>
                <c:pt idx="4">
                  <c:v>55.6</c:v>
                </c:pt>
                <c:pt idx="5">
                  <c:v>55.6</c:v>
                </c:pt>
                <c:pt idx="6">
                  <c:v>79</c:v>
                </c:pt>
                <c:pt idx="7">
                  <c:v>79</c:v>
                </c:pt>
                <c:pt idx="8">
                  <c:v>90</c:v>
                </c:pt>
                <c:pt idx="9">
                  <c:v>108</c:v>
                </c:pt>
                <c:pt idx="10">
                  <c:v>119</c:v>
                </c:pt>
                <c:pt idx="11">
                  <c:v>120</c:v>
                </c:pt>
              </c:numCache>
            </c:numRef>
          </c:val>
        </c:ser>
        <c:ser>
          <c:idx val="1"/>
          <c:order val="1"/>
          <c:tx>
            <c:strRef>
              <c:f>'Fig1'!$A$3</c:f>
              <c:strCache>
                <c:ptCount val="1"/>
                <c:pt idx="0">
                  <c:v>Minimum wage adjusted by CPI food</c:v>
                </c:pt>
              </c:strCache>
            </c:strRef>
          </c:tx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'Fig1'!$B$3:$M$3</c:f>
              <c:numCache>
                <c:formatCode>General</c:formatCode>
                <c:ptCount val="12"/>
                <c:pt idx="0">
                  <c:v>55.6</c:v>
                </c:pt>
                <c:pt idx="1">
                  <c:v>56.3894523326572</c:v>
                </c:pt>
                <c:pt idx="2">
                  <c:v>51.720930232558466</c:v>
                </c:pt>
                <c:pt idx="3">
                  <c:v>54.243902439024403</c:v>
                </c:pt>
                <c:pt idx="4">
                  <c:v>49.378330373001937</c:v>
                </c:pt>
                <c:pt idx="5">
                  <c:v>49.955076370170858</c:v>
                </c:pt>
                <c:pt idx="6">
                  <c:v>78.450844091360466</c:v>
                </c:pt>
                <c:pt idx="7">
                  <c:v>75.815738963531189</c:v>
                </c:pt>
                <c:pt idx="8">
                  <c:v>68.254209009555595</c:v>
                </c:pt>
                <c:pt idx="9">
                  <c:v>102.85714285714285</c:v>
                </c:pt>
                <c:pt idx="10">
                  <c:v>102.58620689655123</c:v>
                </c:pt>
                <c:pt idx="11">
                  <c:v>99.502487562188577</c:v>
                </c:pt>
              </c:numCache>
            </c:numRef>
          </c:val>
        </c:ser>
        <c:ser>
          <c:idx val="2"/>
          <c:order val="2"/>
          <c:tx>
            <c:strRef>
              <c:f>'Fig1'!$A$4</c:f>
              <c:strCache>
                <c:ptCount val="1"/>
                <c:pt idx="0">
                  <c:v>Minimum Wage adjusted by CPI </c:v>
                </c:pt>
              </c:strCache>
            </c:strRef>
          </c:tx>
          <c:cat>
            <c:strRef>
              <c:f>'Fig1'!$B$1:$M$1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Jan-Aug 2011</c:v>
                </c:pt>
              </c:strCache>
            </c:strRef>
          </c:cat>
          <c:val>
            <c:numRef>
              <c:f>'Fig1'!$B$4:$M$4</c:f>
              <c:numCache>
                <c:formatCode>General</c:formatCode>
                <c:ptCount val="12"/>
                <c:pt idx="0">
                  <c:v>56.567494953713009</c:v>
                </c:pt>
                <c:pt idx="1">
                  <c:v>55.840978678783436</c:v>
                </c:pt>
                <c:pt idx="2">
                  <c:v>53.548643371709375</c:v>
                </c:pt>
                <c:pt idx="3">
                  <c:v>53.865587364264456</c:v>
                </c:pt>
                <c:pt idx="4">
                  <c:v>51.596555514840603</c:v>
                </c:pt>
                <c:pt idx="5">
                  <c:v>51.347681895092727</c:v>
                </c:pt>
                <c:pt idx="6">
                  <c:v>73.566532734578388</c:v>
                </c:pt>
                <c:pt idx="7">
                  <c:v>72.942969375136627</c:v>
                </c:pt>
                <c:pt idx="8">
                  <c:v>73.10160238230273</c:v>
                </c:pt>
                <c:pt idx="9">
                  <c:v>100.88313988134996</c:v>
                </c:pt>
                <c:pt idx="10">
                  <c:v>101.27659574468085</c:v>
                </c:pt>
                <c:pt idx="11">
                  <c:v>103.42152891493579</c:v>
                </c:pt>
              </c:numCache>
            </c:numRef>
          </c:val>
        </c:ser>
        <c:marker val="1"/>
        <c:axId val="75420800"/>
        <c:axId val="75414528"/>
      </c:lineChart>
      <c:catAx>
        <c:axId val="75394432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75412608"/>
        <c:crosses val="autoZero"/>
        <c:auto val="1"/>
        <c:lblAlgn val="ctr"/>
        <c:lblOffset val="100"/>
      </c:catAx>
      <c:valAx>
        <c:axId val="754126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Strikes</a:t>
                </a:r>
              </a:p>
            </c:rich>
          </c:tx>
          <c:layout>
            <c:manualLayout>
              <c:xMode val="edge"/>
              <c:yMode val="edge"/>
              <c:x val="6.6959706959707124E-3"/>
              <c:y val="3.0134926601511496E-2"/>
            </c:manualLayout>
          </c:layout>
        </c:title>
        <c:numFmt formatCode="General" sourceLinked="1"/>
        <c:tickLblPos val="nextTo"/>
        <c:crossAx val="75394432"/>
        <c:crosses val="autoZero"/>
        <c:crossBetween val="between"/>
      </c:valAx>
      <c:valAx>
        <c:axId val="75414528"/>
        <c:scaling>
          <c:orientation val="minMax"/>
        </c:scaling>
        <c:axPos val="r"/>
        <c:title>
          <c:tx>
            <c:rich>
              <a:bodyPr rot="5400000" vert="horz"/>
              <a:lstStyle/>
              <a:p>
                <a:pPr>
                  <a:defRPr/>
                </a:pPr>
                <a:r>
                  <a:rPr lang="en-US"/>
                  <a:t>Minimum Wage, Adjusted Minimum Wage by CPI &amp; CPI Food (Unit: 10,000 VND)</a:t>
                </a:r>
              </a:p>
            </c:rich>
          </c:tx>
          <c:layout>
            <c:manualLayout>
              <c:xMode val="edge"/>
              <c:yMode val="edge"/>
              <c:x val="0.91402493438320243"/>
              <c:y val="2.1859072051477454E-2"/>
            </c:manualLayout>
          </c:layout>
        </c:title>
        <c:numFmt formatCode="General" sourceLinked="1"/>
        <c:tickLblPos val="nextTo"/>
        <c:crossAx val="75420800"/>
        <c:crosses val="max"/>
        <c:crossBetween val="between"/>
      </c:valAx>
      <c:catAx>
        <c:axId val="75420800"/>
        <c:scaling>
          <c:orientation val="minMax"/>
        </c:scaling>
        <c:delete val="1"/>
        <c:axPos val="b"/>
        <c:numFmt formatCode="General" sourceLinked="1"/>
        <c:tickLblPos val="none"/>
        <c:crossAx val="75414528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0665583989501311"/>
          <c:y val="0.80693751822688853"/>
          <c:w val="0.85984372265966791"/>
          <c:h val="0.12040386080772159"/>
        </c:manualLayout>
      </c:layout>
    </c:legend>
    <c:plotVisOnly val="1"/>
    <c:dispBlanksAs val="gap"/>
  </c:chart>
  <c:txPr>
    <a:bodyPr/>
    <a:lstStyle/>
    <a:p>
      <a:pPr>
        <a:defRPr sz="12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'3rd Quantile'!$B$1</c:f>
              <c:strCache>
                <c:ptCount val="1"/>
                <c:pt idx="0">
                  <c:v>2002</c:v>
                </c:pt>
              </c:strCache>
            </c:strRef>
          </c:tx>
          <c:cat>
            <c:strRef>
              <c:f>'3rd Quantile'!$A$2:$A$11</c:f>
              <c:strCache>
                <c:ptCount val="10"/>
                <c:pt idx="0">
                  <c:v>Rice and Rice equivalence (kg)</c:v>
                </c:pt>
                <c:pt idx="1">
                  <c:v>Meat (kg)</c:v>
                </c:pt>
                <c:pt idx="2">
                  <c:v>Grease, Oil (kg)</c:v>
                </c:pt>
                <c:pt idx="3">
                  <c:v>Shrimp, fish (kg)</c:v>
                </c:pt>
                <c:pt idx="4">
                  <c:v>Egg (piece)</c:v>
                </c:pt>
                <c:pt idx="5">
                  <c:v>Toufu (kg)</c:v>
                </c:pt>
                <c:pt idx="6">
                  <c:v>Sugar, Molasses, Milk, Cake, Candy, Candied fruits (kg)</c:v>
                </c:pt>
                <c:pt idx="7">
                  <c:v>Wine, Beer (Litre)</c:v>
                </c:pt>
                <c:pt idx="8">
                  <c:v>Vegetable (kg)</c:v>
                </c:pt>
                <c:pt idx="9">
                  <c:v>Fruit (kg)</c:v>
                </c:pt>
              </c:strCache>
            </c:strRef>
          </c:cat>
          <c:val>
            <c:numRef>
              <c:f>'3rd Quantile'!$B$2:$B$11</c:f>
              <c:numCache>
                <c:formatCode>General</c:formatCode>
                <c:ptCount val="10"/>
                <c:pt idx="0">
                  <c:v>13.8</c:v>
                </c:pt>
                <c:pt idx="1">
                  <c:v>1.2</c:v>
                </c:pt>
                <c:pt idx="2">
                  <c:v>0.2</c:v>
                </c:pt>
                <c:pt idx="3">
                  <c:v>1.2</c:v>
                </c:pt>
                <c:pt idx="4">
                  <c:v>2</c:v>
                </c:pt>
                <c:pt idx="5">
                  <c:v>0.4</c:v>
                </c:pt>
                <c:pt idx="6">
                  <c:v>0.4</c:v>
                </c:pt>
                <c:pt idx="7">
                  <c:v>0.5</c:v>
                </c:pt>
                <c:pt idx="8">
                  <c:v>2.5</c:v>
                </c:pt>
                <c:pt idx="9">
                  <c:v>0.8</c:v>
                </c:pt>
              </c:numCache>
            </c:numRef>
          </c:val>
        </c:ser>
        <c:ser>
          <c:idx val="1"/>
          <c:order val="1"/>
          <c:tx>
            <c:strRef>
              <c:f>'3rd Quantile'!$C$1</c:f>
              <c:strCache>
                <c:ptCount val="1"/>
                <c:pt idx="0">
                  <c:v>2004</c:v>
                </c:pt>
              </c:strCache>
            </c:strRef>
          </c:tx>
          <c:cat>
            <c:strRef>
              <c:f>'3rd Quantile'!$A$2:$A$11</c:f>
              <c:strCache>
                <c:ptCount val="10"/>
                <c:pt idx="0">
                  <c:v>Rice and Rice equivalence (kg)</c:v>
                </c:pt>
                <c:pt idx="1">
                  <c:v>Meat (kg)</c:v>
                </c:pt>
                <c:pt idx="2">
                  <c:v>Grease, Oil (kg)</c:v>
                </c:pt>
                <c:pt idx="3">
                  <c:v>Shrimp, fish (kg)</c:v>
                </c:pt>
                <c:pt idx="4">
                  <c:v>Egg (piece)</c:v>
                </c:pt>
                <c:pt idx="5">
                  <c:v>Toufu (kg)</c:v>
                </c:pt>
                <c:pt idx="6">
                  <c:v>Sugar, Molasses, Milk, Cake, Candy, Candied fruits (kg)</c:v>
                </c:pt>
                <c:pt idx="7">
                  <c:v>Wine, Beer (Litre)</c:v>
                </c:pt>
                <c:pt idx="8">
                  <c:v>Vegetable (kg)</c:v>
                </c:pt>
                <c:pt idx="9">
                  <c:v>Fruit (kg)</c:v>
                </c:pt>
              </c:strCache>
            </c:strRef>
          </c:cat>
          <c:val>
            <c:numRef>
              <c:f>'3rd Quantile'!$C$2:$C$11</c:f>
              <c:numCache>
                <c:formatCode>General</c:formatCode>
                <c:ptCount val="10"/>
                <c:pt idx="0">
                  <c:v>13.6</c:v>
                </c:pt>
                <c:pt idx="1">
                  <c:v>1.3</c:v>
                </c:pt>
                <c:pt idx="2">
                  <c:v>0.30000000000000032</c:v>
                </c:pt>
                <c:pt idx="3">
                  <c:v>1.5</c:v>
                </c:pt>
                <c:pt idx="4">
                  <c:v>2.4</c:v>
                </c:pt>
                <c:pt idx="5">
                  <c:v>0.4</c:v>
                </c:pt>
                <c:pt idx="6">
                  <c:v>0.5</c:v>
                </c:pt>
                <c:pt idx="7">
                  <c:v>0.70000000000000062</c:v>
                </c:pt>
                <c:pt idx="8">
                  <c:v>2.5</c:v>
                </c:pt>
                <c:pt idx="9">
                  <c:v>0.9</c:v>
                </c:pt>
              </c:numCache>
            </c:numRef>
          </c:val>
        </c:ser>
        <c:ser>
          <c:idx val="2"/>
          <c:order val="2"/>
          <c:tx>
            <c:strRef>
              <c:f>'3rd Quantile'!$D$1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'3rd Quantile'!$A$2:$A$11</c:f>
              <c:strCache>
                <c:ptCount val="10"/>
                <c:pt idx="0">
                  <c:v>Rice and Rice equivalence (kg)</c:v>
                </c:pt>
                <c:pt idx="1">
                  <c:v>Meat (kg)</c:v>
                </c:pt>
                <c:pt idx="2">
                  <c:v>Grease, Oil (kg)</c:v>
                </c:pt>
                <c:pt idx="3">
                  <c:v>Shrimp, fish (kg)</c:v>
                </c:pt>
                <c:pt idx="4">
                  <c:v>Egg (piece)</c:v>
                </c:pt>
                <c:pt idx="5">
                  <c:v>Toufu (kg)</c:v>
                </c:pt>
                <c:pt idx="6">
                  <c:v>Sugar, Molasses, Milk, Cake, Candy, Candied fruits (kg)</c:v>
                </c:pt>
                <c:pt idx="7">
                  <c:v>Wine, Beer (Litre)</c:v>
                </c:pt>
                <c:pt idx="8">
                  <c:v>Vegetable (kg)</c:v>
                </c:pt>
                <c:pt idx="9">
                  <c:v>Fruit (kg)</c:v>
                </c:pt>
              </c:strCache>
            </c:strRef>
          </c:cat>
          <c:val>
            <c:numRef>
              <c:f>'3rd Quantile'!$D$2:$D$11</c:f>
              <c:numCache>
                <c:formatCode>General</c:formatCode>
                <c:ptCount val="10"/>
                <c:pt idx="0">
                  <c:v>13</c:v>
                </c:pt>
                <c:pt idx="1">
                  <c:v>1.4</c:v>
                </c:pt>
                <c:pt idx="2">
                  <c:v>0.30000000000000032</c:v>
                </c:pt>
                <c:pt idx="3">
                  <c:v>1.6</c:v>
                </c:pt>
                <c:pt idx="4">
                  <c:v>2.4</c:v>
                </c:pt>
                <c:pt idx="5">
                  <c:v>0.4</c:v>
                </c:pt>
                <c:pt idx="6">
                  <c:v>0.5</c:v>
                </c:pt>
                <c:pt idx="7">
                  <c:v>0.70000000000000062</c:v>
                </c:pt>
                <c:pt idx="8">
                  <c:v>2.4</c:v>
                </c:pt>
                <c:pt idx="9">
                  <c:v>0.8</c:v>
                </c:pt>
              </c:numCache>
            </c:numRef>
          </c:val>
        </c:ser>
        <c:ser>
          <c:idx val="3"/>
          <c:order val="3"/>
          <c:tx>
            <c:strRef>
              <c:f>'3rd Quantile'!$E$1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'3rd Quantile'!$A$2:$A$11</c:f>
              <c:strCache>
                <c:ptCount val="10"/>
                <c:pt idx="0">
                  <c:v>Rice and Rice equivalence (kg)</c:v>
                </c:pt>
                <c:pt idx="1">
                  <c:v>Meat (kg)</c:v>
                </c:pt>
                <c:pt idx="2">
                  <c:v>Grease, Oil (kg)</c:v>
                </c:pt>
                <c:pt idx="3">
                  <c:v>Shrimp, fish (kg)</c:v>
                </c:pt>
                <c:pt idx="4">
                  <c:v>Egg (piece)</c:v>
                </c:pt>
                <c:pt idx="5">
                  <c:v>Toufu (kg)</c:v>
                </c:pt>
                <c:pt idx="6">
                  <c:v>Sugar, Molasses, Milk, Cake, Candy, Candied fruits (kg)</c:v>
                </c:pt>
                <c:pt idx="7">
                  <c:v>Wine, Beer (Litre)</c:v>
                </c:pt>
                <c:pt idx="8">
                  <c:v>Vegetable (kg)</c:v>
                </c:pt>
                <c:pt idx="9">
                  <c:v>Fruit (kg)</c:v>
                </c:pt>
              </c:strCache>
            </c:strRef>
          </c:cat>
          <c:val>
            <c:numRef>
              <c:f>'3rd Quantile'!$E$2:$E$11</c:f>
              <c:numCache>
                <c:formatCode>General</c:formatCode>
                <c:ptCount val="10"/>
                <c:pt idx="0">
                  <c:v>12.2</c:v>
                </c:pt>
                <c:pt idx="1">
                  <c:v>1.3</c:v>
                </c:pt>
                <c:pt idx="2">
                  <c:v>0.30000000000000032</c:v>
                </c:pt>
                <c:pt idx="3">
                  <c:v>1.4</c:v>
                </c:pt>
                <c:pt idx="4">
                  <c:v>2.7</c:v>
                </c:pt>
                <c:pt idx="5">
                  <c:v>0.4</c:v>
                </c:pt>
                <c:pt idx="6">
                  <c:v>0.5</c:v>
                </c:pt>
                <c:pt idx="7">
                  <c:v>0.60000000000000064</c:v>
                </c:pt>
                <c:pt idx="8">
                  <c:v>2.2999999999999998</c:v>
                </c:pt>
                <c:pt idx="9">
                  <c:v>0.8</c:v>
                </c:pt>
              </c:numCache>
            </c:numRef>
          </c:val>
        </c:ser>
        <c:axId val="75490432"/>
        <c:axId val="75491968"/>
      </c:barChart>
      <c:catAx>
        <c:axId val="75490432"/>
        <c:scaling>
          <c:orientation val="minMax"/>
        </c:scaling>
        <c:axPos val="b"/>
        <c:majorTickMark val="none"/>
        <c:tickLblPos val="nextTo"/>
        <c:crossAx val="75491968"/>
        <c:crosses val="autoZero"/>
        <c:auto val="1"/>
        <c:lblAlgn val="ctr"/>
        <c:lblOffset val="100"/>
      </c:catAx>
      <c:valAx>
        <c:axId val="754919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549043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n-US"/>
          </a:p>
        </c:txPr>
      </c:dTable>
    </c:plotArea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plotArea>
      <c:layout>
        <c:manualLayout>
          <c:layoutTarget val="inner"/>
          <c:xMode val="edge"/>
          <c:yMode val="edge"/>
          <c:x val="0.23294347676237451"/>
          <c:y val="3.8757985440499194E-2"/>
          <c:w val="0.72648360242848475"/>
          <c:h val="0.81535606398256799"/>
        </c:manualLayout>
      </c:layout>
      <c:lineChart>
        <c:grouping val="standard"/>
        <c:ser>
          <c:idx val="0"/>
          <c:order val="0"/>
          <c:tx>
            <c:strRef>
              <c:f>'Fig 6'!$A$2</c:f>
              <c:strCache>
                <c:ptCount val="1"/>
                <c:pt idx="0">
                  <c:v>CPI</c:v>
                </c:pt>
              </c:strCache>
            </c:strRef>
          </c:tx>
          <c:cat>
            <c:numRef>
              <c:f>'Fig 6'!$B$1:$I$1</c:f>
              <c:numCache>
                <c:formatCode>mmm\-yy</c:formatCode>
                <c:ptCount val="8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</c:numCache>
            </c:numRef>
          </c:cat>
          <c:val>
            <c:numRef>
              <c:f>'Fig 6'!$B$2:$I$2</c:f>
              <c:numCache>
                <c:formatCode>General</c:formatCode>
                <c:ptCount val="8"/>
                <c:pt idx="0">
                  <c:v>100</c:v>
                </c:pt>
                <c:pt idx="1">
                  <c:v>101.56</c:v>
                </c:pt>
                <c:pt idx="2">
                  <c:v>103.61999999999999</c:v>
                </c:pt>
                <c:pt idx="3">
                  <c:v>105.88</c:v>
                </c:pt>
                <c:pt idx="4">
                  <c:v>109.4</c:v>
                </c:pt>
                <c:pt idx="5">
                  <c:v>111.82</c:v>
                </c:pt>
                <c:pt idx="6">
                  <c:v>112.92</c:v>
                </c:pt>
                <c:pt idx="7">
                  <c:v>114.26</c:v>
                </c:pt>
              </c:numCache>
            </c:numRef>
          </c:val>
        </c:ser>
        <c:ser>
          <c:idx val="1"/>
          <c:order val="1"/>
          <c:tx>
            <c:strRef>
              <c:f>'Fig 6'!$A$3</c:f>
              <c:strCache>
                <c:ptCount val="1"/>
                <c:pt idx="0">
                  <c:v>CPI Grain Food</c:v>
                </c:pt>
              </c:strCache>
            </c:strRef>
          </c:tx>
          <c:cat>
            <c:numRef>
              <c:f>'Fig 6'!$B$1:$I$1</c:f>
              <c:numCache>
                <c:formatCode>mmm\-yy</c:formatCode>
                <c:ptCount val="8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</c:numCache>
            </c:numRef>
          </c:cat>
          <c:val>
            <c:numRef>
              <c:f>'Fig 6'!$B$3:$I$3</c:f>
              <c:numCache>
                <c:formatCode>General</c:formatCode>
                <c:ptCount val="8"/>
                <c:pt idx="0">
                  <c:v>100</c:v>
                </c:pt>
                <c:pt idx="1">
                  <c:v>102.06</c:v>
                </c:pt>
                <c:pt idx="2">
                  <c:v>103.59</c:v>
                </c:pt>
                <c:pt idx="3">
                  <c:v>105.86999999999999</c:v>
                </c:pt>
                <c:pt idx="4">
                  <c:v>108.55</c:v>
                </c:pt>
                <c:pt idx="5">
                  <c:v>110.43</c:v>
                </c:pt>
                <c:pt idx="6">
                  <c:v>110.86</c:v>
                </c:pt>
                <c:pt idx="7">
                  <c:v>110.13</c:v>
                </c:pt>
              </c:numCache>
            </c:numRef>
          </c:val>
        </c:ser>
        <c:ser>
          <c:idx val="2"/>
          <c:order val="2"/>
          <c:tx>
            <c:strRef>
              <c:f>'Fig 6'!$A$4</c:f>
              <c:strCache>
                <c:ptCount val="1"/>
                <c:pt idx="0">
                  <c:v>CPI Foodstuff</c:v>
                </c:pt>
              </c:strCache>
            </c:strRef>
          </c:tx>
          <c:cat>
            <c:numRef>
              <c:f>'Fig 6'!$B$1:$I$1</c:f>
              <c:numCache>
                <c:formatCode>mmm\-yy</c:formatCode>
                <c:ptCount val="8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</c:numCache>
            </c:numRef>
          </c:cat>
          <c:val>
            <c:numRef>
              <c:f>'Fig 6'!$B$4:$I$4</c:f>
              <c:numCache>
                <c:formatCode>General</c:formatCode>
                <c:ptCount val="8"/>
                <c:pt idx="0">
                  <c:v>100</c:v>
                </c:pt>
                <c:pt idx="1">
                  <c:v>102.53</c:v>
                </c:pt>
                <c:pt idx="2">
                  <c:v>107.21000000000002</c:v>
                </c:pt>
                <c:pt idx="3">
                  <c:v>108.81</c:v>
                </c:pt>
                <c:pt idx="4">
                  <c:v>114.96000000000002</c:v>
                </c:pt>
                <c:pt idx="5">
                  <c:v>119.04</c:v>
                </c:pt>
                <c:pt idx="6">
                  <c:v>121.46000000000002</c:v>
                </c:pt>
                <c:pt idx="7">
                  <c:v>125.01</c:v>
                </c:pt>
              </c:numCache>
            </c:numRef>
          </c:val>
        </c:ser>
        <c:marker val="1"/>
        <c:axId val="75827456"/>
        <c:axId val="75837440"/>
      </c:lineChart>
      <c:dateAx>
        <c:axId val="75827456"/>
        <c:scaling>
          <c:orientation val="minMax"/>
        </c:scaling>
        <c:axPos val="b"/>
        <c:numFmt formatCode="mmm\-yy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75837440"/>
        <c:crosses val="autoZero"/>
        <c:auto val="1"/>
        <c:lblOffset val="100"/>
        <c:baseTimeUnit val="months"/>
      </c:dateAx>
      <c:valAx>
        <c:axId val="75837440"/>
        <c:scaling>
          <c:orientation val="minMax"/>
          <c:min val="10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Unit: % (Dec-10 as 100%)</a:t>
                </a:r>
              </a:p>
            </c:rich>
          </c:tx>
          <c:layout>
            <c:manualLayout>
              <c:xMode val="edge"/>
              <c:yMode val="edge"/>
              <c:x val="2.5418833044482957E-2"/>
              <c:y val="4.2480679498396123E-2"/>
            </c:manualLayout>
          </c:layout>
        </c:title>
        <c:numFmt formatCode="General" sourceLinked="1"/>
        <c:tickLblPos val="nextTo"/>
        <c:crossAx val="75827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321296959092309E-3"/>
          <c:y val="0.73402541787539755"/>
          <c:w val="0.17188605212227268"/>
          <c:h val="0.19342965384043981"/>
        </c:manualLayout>
      </c:layout>
    </c:legend>
    <c:plotVisOnly val="1"/>
    <c:dispBlanksAs val="gap"/>
  </c:chart>
  <c:txPr>
    <a:bodyPr/>
    <a:lstStyle/>
    <a:p>
      <a:pPr>
        <a:defRPr sz="12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906B3-82AB-4537-86BD-0DC9D4916A0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7A152-4759-410F-9561-17DAF3BD84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499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4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4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2FBEC2-832E-48CA-9F5D-9A09D3C58648}" type="datetimeFigureOut">
              <a:rPr lang="en-US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320"/>
            <a:ext cx="5608320" cy="4155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166"/>
            <a:ext cx="3037840" cy="461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3166"/>
            <a:ext cx="3037840" cy="461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251890-48DA-4415-8C1C-EB9DA91EA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5020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251890-48DA-4415-8C1C-EB9DA91EA20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82E76-CF9C-41E4-BEE0-65FD1D5BDAF6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6D916-9C29-48BB-8198-196F6B56F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E590E-DAA3-4FD8-960C-A62AF0CD67B2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533FD-BF2E-41AD-9F0D-ACF245815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49665-F913-4471-AB13-31017137FD42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754DF-927F-4481-818B-717F6325A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BC02E-6801-48B7-AD64-638386499B48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BC01-C5F1-4039-B82A-0CD4B1ACF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7CECD-C289-4EDD-A32F-7DBF870903DA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FB55-985D-4C4A-89E6-FFA6689CB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C3F50-9997-436E-A4DF-208B50EF01A9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B6B08-2DB7-46BF-BA1F-E448817BC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F65A1-92E6-4835-97A3-D5C08283C38C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304CD-AA23-4566-84F4-3830B9C3B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B86AC-060D-4C6A-BA2B-FF20B7F873CC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C53E9-C813-49AF-B956-86DAAC3D9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301FF-DD89-41DC-962F-3C156E28A2C6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D36FC-DC9A-44B8-AC27-32796B99D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48D83-F188-4187-BF53-88A023D4D47E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867C3-C554-449A-8F37-3447EA36C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CAF0-1BF2-400A-844B-E9F01D138BC7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D783F-A105-43C7-BE63-31685804B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EAAAEC-B571-418E-9BAD-33736022E629}" type="datetime1">
              <a:rPr lang="en-US" smtClean="0"/>
              <a:pPr>
                <a:defRPr/>
              </a:pPr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CD86CB-C885-4954-AAF5-6AEFDBFD6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\\capstore01\users\redirections\u4602429\Desktop\vietnam strike paper\dinhcong-248-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171871"/>
            <a:ext cx="5443538" cy="407652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8000"/>
              </a:srgbClr>
            </a:outerShdw>
          </a:effectLst>
        </p:spPr>
      </p:pic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STRIKES AND LIVING STANDARDS IN VIETNAM: THE IMPACT OF GLOBAL SUPPLY CHAIN AND MACROECONOMIC POLICY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48338" y="2667000"/>
            <a:ext cx="3167062" cy="3657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900" b="1" dirty="0" smtClean="0">
                <a:solidFill>
                  <a:schemeClr val="tx1"/>
                </a:solidFill>
              </a:rPr>
              <a:t>Anita Chan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University of Technology, Sydney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Kaxton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Siu</a:t>
            </a:r>
            <a:endParaRPr lang="en-US" sz="3600" b="1" dirty="0">
              <a:solidFill>
                <a:schemeClr val="tx1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Australian National University 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C62A4-338F-47DA-BBEC-B53379E0DA6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b="1" smtClean="0"/>
              <a:t>Cumulative FDI 1988-210 of the Top 9 Investors</a:t>
            </a:r>
            <a:endParaRPr lang="en-US" sz="3200" b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218E0-4E1E-48A3-B6BE-33AAADC5658F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55601" y="1301961"/>
          <a:ext cx="8067596" cy="4723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Enterprise Ownership </a:t>
            </a:r>
            <a:r>
              <a:rPr lang="en-AU" dirty="0" smtClean="0"/>
              <a:t>T</a:t>
            </a:r>
            <a:r>
              <a:rPr lang="en-AU" dirty="0" smtClean="0"/>
              <a:t>ypes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C53E9-C813-49AF-B956-86DAAC3D9A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599" y="1219198"/>
          <a:ext cx="8153401" cy="5181602"/>
        </p:xfrm>
        <a:graphic>
          <a:graphicData uri="http://schemas.openxmlformats.org/drawingml/2006/table">
            <a:tbl>
              <a:tblPr/>
              <a:tblGrid>
                <a:gridCol w="1689668"/>
                <a:gridCol w="736826"/>
                <a:gridCol w="540680"/>
                <a:gridCol w="736826"/>
                <a:gridCol w="540680"/>
                <a:gridCol w="736826"/>
                <a:gridCol w="540680"/>
                <a:gridCol w="736826"/>
                <a:gridCol w="540680"/>
                <a:gridCol w="736826"/>
                <a:gridCol w="616883"/>
              </a:tblGrid>
              <a:tr h="841750">
                <a:tc>
                  <a:txBody>
                    <a:bodyPr/>
                    <a:lstStyle/>
                    <a:p>
                      <a:endParaRPr lang="en-AU" sz="14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4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2007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4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4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4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4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750">
                <a:tc>
                  <a:txBody>
                    <a:bodyPr/>
                    <a:lstStyle/>
                    <a:p>
                      <a:endParaRPr lang="en-AU" sz="14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8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Number of Foreign Funded Enterprises (FFEs)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4220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4961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5626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6546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7200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en-AU" sz="1400" dirty="0">
                        <a:solidFill>
                          <a:srgbClr val="FF0000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Number of Non-State Enterprises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123392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94.0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147316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94.6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196776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95.7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238932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96.0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280762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96.4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Number of State Enterprises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3706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2.8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3494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3287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3364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1.4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3283</a:t>
                      </a:r>
                      <a:endParaRPr lang="en-AU" sz="14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</a:t>
                      </a:r>
                      <a:endParaRPr lang="en-AU" sz="1400" dirty="0">
                        <a:solidFill>
                          <a:srgbClr val="FF0000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Number of Enterprises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131318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155771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205689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248842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291299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AU" sz="14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Source</a:t>
            </a:r>
            <a:r>
              <a:rPr kumimoji="0" lang="en-GB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: </a:t>
            </a:r>
            <a:r>
              <a:rPr kumimoji="0" lang="en-GB" altLang="zh-TW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Based on census and survey data from the GSOV website: http://</a:t>
            </a:r>
            <a:r>
              <a:rPr kumimoji="0" lang="en-GB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www.gso.gov.vn/default_en.aspx?tabid=479&amp;idmid=5 (downloaded 1 May 2012).</a:t>
            </a:r>
            <a:endParaRPr kumimoji="0" lang="en-AU" altLang="zh-CN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Why </a:t>
            </a:r>
            <a:r>
              <a:rPr lang="en-US" altLang="zh-CN" sz="3200" b="1" dirty="0" smtClean="0"/>
              <a:t>Disproportionate</a:t>
            </a:r>
            <a:r>
              <a:rPr lang="en-US" sz="3200" b="1" dirty="0" smtClean="0"/>
              <a:t> </a:t>
            </a:r>
            <a:r>
              <a:rPr lang="en-US" altLang="zh-CN" sz="3200" b="1" dirty="0" smtClean="0"/>
              <a:t>Number of S</a:t>
            </a:r>
            <a:r>
              <a:rPr lang="en-US" sz="3200" b="1" dirty="0" smtClean="0"/>
              <a:t>trikes in Taiwanese </a:t>
            </a:r>
            <a:r>
              <a:rPr lang="en-AU" sz="3200" b="1" dirty="0" smtClean="0"/>
              <a:t>(39%) </a:t>
            </a:r>
            <a:r>
              <a:rPr lang="en-US" sz="3200" b="1" dirty="0" smtClean="0"/>
              <a:t>and Korean (29%) Owned Factories?</a:t>
            </a:r>
          </a:p>
        </p:txBody>
      </p:sp>
      <p:sp>
        <p:nvSpPr>
          <p:cNvPr id="22530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altLang="zh-CN" sz="2400" dirty="0" smtClean="0"/>
              <a:t>T</a:t>
            </a:r>
            <a:r>
              <a:rPr lang="en-US" sz="2400" dirty="0" smtClean="0"/>
              <a:t>hese two nationals have become the biggest investors in Vietnam, which means their factories are likely to have a proportionally larger number of strikes.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400" dirty="0" smtClean="0"/>
              <a:t>Taiwanese and Korean managers are notorious for their harsh and disciplinarian labor regimes in their offshore factories</a:t>
            </a:r>
            <a:r>
              <a:rPr lang="en-US" sz="2400" dirty="0" smtClean="0"/>
              <a:t>. The same when they go to China.</a:t>
            </a:r>
            <a:endParaRPr lang="en-US" sz="2400" dirty="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altLang="zh-CN" sz="2400" dirty="0" smtClean="0"/>
              <a:t>The </a:t>
            </a:r>
            <a:r>
              <a:rPr lang="en-US" sz="2400" dirty="0" smtClean="0"/>
              <a:t>defiant character of the Vietnamese workers and their higher awareness</a:t>
            </a:r>
            <a:r>
              <a:rPr lang="en-US" altLang="zh-CN" sz="2400" dirty="0" smtClean="0"/>
              <a:t> against foreigners’ mistreatment.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altLang="zh-CN" sz="2400" dirty="0" smtClean="0"/>
              <a:t>Lack of grievance procedure.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altLang="zh-CN" sz="2400" dirty="0" smtClean="0"/>
              <a:t>Absence of or weak</a:t>
            </a:r>
            <a:r>
              <a:rPr lang="en-US" sz="2400" dirty="0" smtClean="0"/>
              <a:t>ness </a:t>
            </a:r>
            <a:r>
              <a:rPr lang="en-US" sz="2400" dirty="0"/>
              <a:t>of the Vietnamese workplace trade unions </a:t>
            </a:r>
            <a:r>
              <a:rPr lang="en-US" sz="2400" dirty="0" smtClean="0"/>
              <a:t>in FDI factories to act as a moderating player to assuage workers’ grievance </a:t>
            </a:r>
            <a:r>
              <a:rPr lang="en-US" sz="2400" dirty="0"/>
              <a:t>mechanism.</a:t>
            </a:r>
          </a:p>
          <a:p>
            <a:pPr marL="0" indent="0" eaLnBrk="1" hangingPunct="1">
              <a:buNone/>
            </a:pPr>
            <a:endParaRPr lang="en-US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A25A6-98CC-4FD8-B712-4B603B4C629E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b="1" dirty="0" smtClean="0"/>
              <a:t>Vietnamese Workers Rights Awareness from the Perspective of Taiwanese Investors</a:t>
            </a:r>
            <a:endParaRPr lang="en-AU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600" dirty="0" smtClean="0"/>
              <a:t>The human rights awareness of Vietnamese workers is very high. </a:t>
            </a:r>
          </a:p>
          <a:p>
            <a:r>
              <a:rPr lang="en-AU" sz="2600" dirty="0" smtClean="0"/>
              <a:t>In Taiwan when we served as army conscripts we had to obey blindly as if this was natural. But not here at all. </a:t>
            </a:r>
          </a:p>
          <a:p>
            <a:r>
              <a:rPr lang="en-AU" sz="2600" dirty="0" smtClean="0"/>
              <a:t>That is why I think Taiwanese who are into shoemaking here have to face a lot of </a:t>
            </a:r>
            <a:r>
              <a:rPr lang="en-AU" sz="2600" dirty="0" err="1" smtClean="0"/>
              <a:t>labor</a:t>
            </a:r>
            <a:r>
              <a:rPr lang="en-AU" sz="2600" dirty="0" smtClean="0"/>
              <a:t> disturbances and strikes. </a:t>
            </a:r>
          </a:p>
          <a:p>
            <a:r>
              <a:rPr lang="en-AU" sz="2600" dirty="0" smtClean="0"/>
              <a:t>Vietnamese workers readily stage mass protests.</a:t>
            </a:r>
          </a:p>
          <a:p>
            <a:r>
              <a:rPr lang="en-AU" sz="2600" dirty="0" smtClean="0"/>
              <a:t>This is not just a problem at my factory; it is a problem for the entire society.</a:t>
            </a:r>
            <a:endParaRPr lang="en-AU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CBC01-C5F1-4039-B82A-0CD4B1ACFFC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179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Vietnamese and Chinese Workers’ Attitudes towards Factory Trade Unions</a:t>
            </a:r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A86AA-F1BC-479B-AB8F-A833B376638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23691" name="Group 13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85599035"/>
              </p:ext>
            </p:extLst>
          </p:nvPr>
        </p:nvGraphicFramePr>
        <p:xfrm>
          <a:off x="914400" y="1676401"/>
          <a:ext cx="7620000" cy="3773418"/>
        </p:xfrm>
        <a:graphic>
          <a:graphicData uri="http://schemas.openxmlformats.org/drawingml/2006/table">
            <a:tbl>
              <a:tblPr/>
              <a:tblGrid>
                <a:gridCol w="2787650"/>
                <a:gridCol w="763588"/>
                <a:gridCol w="1474787"/>
                <a:gridCol w="1250950"/>
                <a:gridCol w="1343025"/>
              </a:tblGrid>
              <a:tr h="114604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Do you think the trade union in your workplace represents workers’ interests?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7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Vietnam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China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8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Yes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894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(85%)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(10%)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No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58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(6%)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203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(20%)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Don’t know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(9%)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672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(67%)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Missing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(&lt;1%)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33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(3%)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Total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1054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(100%)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1008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(100%)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Characteristics of Strikes in Vietnam</a:t>
            </a:r>
            <a:endParaRPr lang="en-US" b="1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Peaceful</a:t>
            </a:r>
            <a:endParaRPr lang="en-US" altLang="zh-CN" sz="2800" dirty="0" smtClean="0"/>
          </a:p>
          <a:p>
            <a:pPr eaLnBrk="1" hangingPunct="1"/>
            <a:r>
              <a:rPr lang="en-US" sz="2800" dirty="0" smtClean="0"/>
              <a:t>No open organizer</a:t>
            </a:r>
          </a:p>
          <a:p>
            <a:pPr eaLnBrk="1" hangingPunct="1"/>
            <a:r>
              <a:rPr lang="en-US" sz="2800" dirty="0" smtClean="0"/>
              <a:t>Sympathetic press coverage</a:t>
            </a:r>
          </a:p>
          <a:p>
            <a:pPr eaLnBrk="1" hangingPunct="1"/>
            <a:r>
              <a:rPr lang="en-US" sz="2800" dirty="0" smtClean="0"/>
              <a:t>Union and government </a:t>
            </a:r>
            <a:r>
              <a:rPr lang="en-US" altLang="zh-CN" sz="2800" dirty="0" smtClean="0"/>
              <a:t>officials </a:t>
            </a:r>
            <a:r>
              <a:rPr lang="en-US" sz="2800" dirty="0" smtClean="0"/>
              <a:t>negotiate on behalf of workers</a:t>
            </a:r>
          </a:p>
          <a:p>
            <a:pPr eaLnBrk="1" hangingPunct="1"/>
            <a:r>
              <a:rPr lang="en-US" sz="2800" dirty="0" smtClean="0"/>
              <a:t>Repeated strikes in the same factory (e.g. Hue </a:t>
            </a:r>
            <a:r>
              <a:rPr lang="en-US" sz="2800" dirty="0" err="1" smtClean="0"/>
              <a:t>Phong</a:t>
            </a:r>
            <a:r>
              <a:rPr lang="en-US" sz="2800" dirty="0" smtClean="0"/>
              <a:t>)</a:t>
            </a:r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All players getting used to the strikes—</a:t>
            </a:r>
            <a:r>
              <a:rPr lang="en-US" altLang="zh-CN" sz="2800" dirty="0" err="1" smtClean="0"/>
              <a:t>routinized</a:t>
            </a:r>
            <a:r>
              <a:rPr lang="en-US" altLang="zh-CN" sz="2800" dirty="0" smtClean="0"/>
              <a:t> strike pattern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B3FB9-CFE5-49C1-901D-3A3790A5F31A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b="1" dirty="0" smtClean="0">
                <a:cs typeface="Times New Roman" pitchFamily="18" charset="0"/>
              </a:rPr>
              <a:t>Workers’ Repeated Strike </a:t>
            </a:r>
            <a:r>
              <a:rPr lang="en-US" altLang="zh-TW" sz="4000" b="1" dirty="0" smtClean="0">
                <a:cs typeface="Times New Roman" pitchFamily="18" charset="0"/>
              </a:rPr>
              <a:t>Experience</a:t>
            </a:r>
            <a:br>
              <a:rPr lang="en-US" altLang="zh-TW" sz="4000" b="1" dirty="0" smtClean="0">
                <a:cs typeface="Times New Roman" pitchFamily="18" charset="0"/>
              </a:rPr>
            </a:br>
            <a:r>
              <a:rPr lang="en-US" altLang="zh-TW" sz="4000" b="1" dirty="0" smtClean="0">
                <a:cs typeface="Times New Roman" pitchFamily="18" charset="0"/>
              </a:rPr>
              <a:t>in Five Footwear FDI Factories, 2007</a:t>
            </a:r>
            <a:endParaRPr lang="en-US" sz="4000" dirty="0" smtClean="0"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26B3B-F8DF-4E5C-B4E8-313EE69E8D06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61384693"/>
              </p:ext>
            </p:extLst>
          </p:nvPr>
        </p:nvGraphicFramePr>
        <p:xfrm>
          <a:off x="914397" y="1525908"/>
          <a:ext cx="6988526" cy="32350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42522"/>
                <a:gridCol w="821720"/>
                <a:gridCol w="820714"/>
                <a:gridCol w="820714"/>
                <a:gridCol w="820714"/>
                <a:gridCol w="820714"/>
                <a:gridCol w="820714"/>
                <a:gridCol w="820714"/>
              </a:tblGrid>
              <a:tr h="15354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strikes experienced by a worker in the same factory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562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workers (N = 686)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274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315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AU" sz="16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562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Percentage of workers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46%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2%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0.5%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0.5%</a:t>
                      </a:r>
                      <a:endParaRPr lang="en-AU" sz="16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219200" y="4919008"/>
            <a:ext cx="6477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Repeated strike experience of workers in five sampled Vietnamese footwear factories (N = 686)</a:t>
            </a:r>
            <a:endParaRPr lang="en-A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Routinized Strike Pattern</a:t>
            </a:r>
            <a:endParaRPr lang="en-AU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As strikes became common occurrences and widely reported in the press, </a:t>
            </a:r>
            <a:r>
              <a:rPr lang="en-US" altLang="zh-CN" sz="2800" dirty="0" smtClean="0"/>
              <a:t>all</a:t>
            </a:r>
            <a:r>
              <a:rPr lang="en-US" sz="2800" dirty="0" smtClean="0"/>
              <a:t> “stake holders” have gotten used to it. </a:t>
            </a:r>
          </a:p>
          <a:p>
            <a:pPr eaLnBrk="1" hangingPunct="1"/>
            <a:r>
              <a:rPr lang="en-US" sz="2800" dirty="0" smtClean="0"/>
              <a:t> Workers have become accustomed to using strike as an effective bargaining tool to get what they want. </a:t>
            </a:r>
          </a:p>
          <a:p>
            <a:pPr eaLnBrk="1" hangingPunct="1"/>
            <a:r>
              <a:rPr lang="en-US" sz="2800" dirty="0" smtClean="0"/>
              <a:t> Taiwanese investors have come to consider strikes as normal like having “a meal at home.” </a:t>
            </a:r>
          </a:p>
          <a:p>
            <a:pPr eaLnBrk="1" hangingPunct="1"/>
            <a:r>
              <a:rPr lang="en-US" sz="2800" dirty="0" smtClean="0"/>
              <a:t> As one of them said, they have even developed an “immune capacity” against strikes.</a:t>
            </a:r>
          </a:p>
          <a:p>
            <a:pPr eaLnBrk="1" hangingPunct="1"/>
            <a:r>
              <a:rPr lang="en-AU" sz="2800" dirty="0" smtClean="0"/>
              <a:t>When calculating production cost, they have already factored in strike contingency cost.</a:t>
            </a:r>
            <a:endParaRPr lang="en-US" sz="2800" dirty="0" smtClean="0"/>
          </a:p>
          <a:p>
            <a:pPr eaLnBrk="1" hangingPunct="1"/>
            <a:endParaRPr lang="en-AU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CBC01-C5F1-4039-B82A-0CD4B1ACFFC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AU" sz="3200" b="1" dirty="0" smtClean="0">
                <a:latin typeface="Times New Roman" pitchFamily="18" charset="0"/>
                <a:cs typeface="Times New Roman" pitchFamily="18" charset="0"/>
              </a:rPr>
              <a:t>Post-2006: Period of Labour Unrest</a:t>
            </a:r>
            <a:endParaRPr lang="en-A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CBC01-C5F1-4039-B82A-0CD4B1ACFFC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11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E2F76-7C33-472E-91A4-C9630836B6A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2311486441"/>
              </p:ext>
            </p:extLst>
          </p:nvPr>
        </p:nvGraphicFramePr>
        <p:xfrm>
          <a:off x="0" y="11430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42179" y="152400"/>
            <a:ext cx="91673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zh-HK" b="1" dirty="0">
                <a:latin typeface="Calibri" pitchFamily="34" charset="0"/>
                <a:cs typeface="Times New Roman" pitchFamily="18" charset="0"/>
              </a:rPr>
              <a:t>Fig. </a:t>
            </a:r>
            <a:r>
              <a:rPr lang="en-US" altLang="zh-TW" b="1" dirty="0">
                <a:latin typeface="Calibri" pitchFamily="34" charset="0"/>
                <a:cs typeface="Times New Roman" pitchFamily="18" charset="0"/>
              </a:rPr>
              <a:t>1</a:t>
            </a:r>
            <a:r>
              <a:rPr lang="en-US" altLang="zh-HK" b="1" dirty="0">
                <a:latin typeface="Calibri" pitchFamily="34" charset="0"/>
                <a:cs typeface="Times New Roman" pitchFamily="18" charset="0"/>
              </a:rPr>
              <a:t>: Relationship between Number of Strikes and Official Minimum Wage (adjusted by CPI), </a:t>
            </a:r>
            <a:endParaRPr lang="en-US" altLang="zh-HK" b="1" dirty="0" smtClean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HK" b="1" dirty="0" smtClean="0">
                <a:latin typeface="Calibri" pitchFamily="34" charset="0"/>
                <a:cs typeface="Times New Roman" pitchFamily="18" charset="0"/>
              </a:rPr>
              <a:t>Industrial Zones outside Ho </a:t>
            </a:r>
            <a:r>
              <a:rPr lang="en-US" altLang="zh-HK" b="1" dirty="0">
                <a:latin typeface="Calibri" pitchFamily="34" charset="0"/>
                <a:cs typeface="Times New Roman" pitchFamily="18" charset="0"/>
              </a:rPr>
              <a:t>Chi Minh City, 2000-Aug 2011</a:t>
            </a:r>
            <a:endParaRPr lang="en-US" altLang="zh-HK" sz="3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75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The Vietnam Strike Wave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1911079851"/>
              </p:ext>
            </p:extLst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A94CF-462D-4A87-B379-331C04ABF14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b="1" smtClean="0"/>
              <a:t>State Policies &amp; Macroeconomic Factors</a:t>
            </a:r>
            <a:r>
              <a:rPr lang="en-US" altLang="zh-CN" b="1" smtClean="0"/>
              <a:t> </a:t>
            </a:r>
            <a:endParaRPr lang="en-US" b="1" smtClean="0"/>
          </a:p>
        </p:txBody>
      </p:sp>
      <p:sp>
        <p:nvSpPr>
          <p:cNvPr id="29698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CN" sz="2600" dirty="0" smtClean="0"/>
              <a:t> </a:t>
            </a:r>
            <a:r>
              <a:rPr lang="en-US" altLang="zh-CN" sz="2600" b="1" dirty="0" smtClean="0"/>
              <a:t>L</a:t>
            </a:r>
            <a:r>
              <a:rPr lang="en-US" sz="2600" b="1" dirty="0" smtClean="0"/>
              <a:t>egal minimum wage</a:t>
            </a:r>
            <a:r>
              <a:rPr lang="en-US" sz="26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600" dirty="0" smtClean="0"/>
              <a:t>Legal minimum wages set by the g</a:t>
            </a:r>
            <a:r>
              <a:rPr lang="en-US" sz="2600" dirty="0" smtClean="0"/>
              <a:t>overnment </a:t>
            </a:r>
            <a:r>
              <a:rPr lang="en-US" altLang="zh-CN" sz="2600" dirty="0" smtClean="0"/>
              <a:t>to sell workers’ labor in  the competitive global </a:t>
            </a:r>
            <a:r>
              <a:rPr lang="en-US" altLang="zh-CN" sz="2600" dirty="0" err="1" smtClean="0"/>
              <a:t>labour</a:t>
            </a:r>
            <a:r>
              <a:rPr lang="en-US" altLang="zh-CN" sz="2600" dirty="0" smtClean="0"/>
              <a:t> market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600" dirty="0" smtClean="0"/>
              <a:t>Tension between lowest possible selling price as against lowest possible compensation to reproduce </a:t>
            </a:r>
            <a:r>
              <a:rPr lang="en-US" altLang="zh-CN" sz="2600" dirty="0" err="1" smtClean="0"/>
              <a:t>labour</a:t>
            </a:r>
            <a:r>
              <a:rPr lang="en-US" altLang="zh-CN" sz="2600" dirty="0" smtClean="0"/>
              <a:t> (physical survival).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600" dirty="0" smtClean="0"/>
              <a:t>But the government couldn’t strike the balance between the former and the latter. Thus, the legal minimum wage was set too low in </a:t>
            </a:r>
            <a:r>
              <a:rPr lang="en-US" altLang="zh-CN" sz="2600" dirty="0" err="1" smtClean="0"/>
              <a:t>favour</a:t>
            </a:r>
            <a:r>
              <a:rPr lang="en-US" altLang="zh-CN" sz="2600" dirty="0" smtClean="0"/>
              <a:t> of capital.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600" dirty="0" smtClean="0"/>
              <a:t>Government cannot control inflation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265EC-A0EA-45C4-8756-4BF9464D35EF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Two Standard of Living Surveys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CBC01-C5F1-4039-B82A-0CD4B1ACFFC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45123030"/>
              </p:ext>
            </p:extLst>
          </p:nvPr>
        </p:nvGraphicFramePr>
        <p:xfrm>
          <a:off x="838200" y="1676400"/>
          <a:ext cx="7543800" cy="35813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33601"/>
                <a:gridCol w="1300763"/>
                <a:gridCol w="2054718"/>
                <a:gridCol w="2054718"/>
              </a:tblGrid>
              <a:tr h="11289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 Garment Industry Survey</a:t>
                      </a:r>
                      <a:endParaRPr lang="en-AU" sz="22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migrant workers</a:t>
                      </a:r>
                      <a:endParaRPr lang="en-AU" sz="22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VND 2,413,765 </a:t>
                      </a:r>
                      <a:endParaRPr lang="en-AU" sz="22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09334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 VHLSS </a:t>
                      </a:r>
                      <a:endParaRPr lang="en-AU" sz="22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nation as a whole</a:t>
                      </a:r>
                      <a:endParaRPr lang="en-AU" sz="22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GB" sz="2200" baseline="30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quintile</a:t>
                      </a:r>
                      <a:endParaRPr lang="en-AU" sz="22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VND 2,018,000</a:t>
                      </a:r>
                      <a:endParaRPr lang="en-AU" sz="22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133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GB" sz="2200" baseline="30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quintile</a:t>
                      </a:r>
                      <a:endParaRPr lang="en-AU" sz="22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VND 2,727,300</a:t>
                      </a:r>
                      <a:endParaRPr lang="en-AU" sz="22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817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 UPA </a:t>
                      </a:r>
                      <a:endParaRPr lang="en-AU" sz="220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migrant workers </a:t>
                      </a:r>
                      <a:endParaRPr lang="en-AU" sz="22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VND 2,162,000</a:t>
                      </a:r>
                      <a:endParaRPr lang="en-AU" sz="2200" dirty="0">
                        <a:effectLst/>
                        <a:latin typeface="Times New Roman" pitchFamily="18" charset="0"/>
                        <a:ea typeface="PMingLiU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2400" y="5632940"/>
            <a:ext cx="88838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Table 3. 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Comparison of average monthly income of migrant workers in the three surveys</a:t>
            </a:r>
            <a:endParaRPr kumimoji="0" lang="en-A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63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/>
              <a:t>Deterioration in living standard</a:t>
            </a:r>
            <a:r>
              <a:rPr lang="en-US" b="1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51105-3885-4224-ADA0-280B2CC97E49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765175" y="920750"/>
          <a:ext cx="7620000" cy="5175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685800" y="6202691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  <a:ea typeface="新細明體" pitchFamily="18" charset="-120"/>
                <a:cs typeface="Times New Roman" pitchFamily="18" charset="0"/>
              </a:rPr>
              <a:t>Consumption </a:t>
            </a:r>
            <a:r>
              <a:rPr lang="en-US" altLang="zh-TW" sz="1400" b="1" dirty="0">
                <a:latin typeface="Calibri" pitchFamily="34" charset="0"/>
                <a:cs typeface="Times New Roman" pitchFamily="18" charset="0"/>
              </a:rPr>
              <a:t>Amounts of Some Main Food Per Capita Per Month (3rd Income </a:t>
            </a:r>
            <a:r>
              <a:rPr lang="en-US" altLang="zh-TW" sz="1400" b="1" dirty="0" smtClean="0">
                <a:latin typeface="Calibri" pitchFamily="34" charset="0"/>
                <a:cs typeface="Times New Roman" pitchFamily="18" charset="0"/>
              </a:rPr>
              <a:t>Quintile</a:t>
            </a:r>
            <a:r>
              <a:rPr lang="en-US" altLang="zh-TW" sz="1400" b="1" dirty="0">
                <a:latin typeface="Calibri" pitchFamily="34" charset="0"/>
                <a:cs typeface="Times New Roman" pitchFamily="18" charset="0"/>
              </a:rPr>
              <a:t>, Whole Country)</a:t>
            </a:r>
            <a:endParaRPr lang="en-US" altLang="zh-TW" sz="1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Deterioration in living standard 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Decrease in </a:t>
            </a:r>
            <a:r>
              <a:rPr lang="en-US" sz="2800" dirty="0" smtClean="0"/>
              <a:t>rice </a:t>
            </a:r>
            <a:r>
              <a:rPr lang="en-US" altLang="zh-CN" sz="2800" dirty="0" smtClean="0"/>
              <a:t>consumption </a:t>
            </a:r>
            <a:r>
              <a:rPr lang="en-US" sz="2800" dirty="0" smtClean="0"/>
              <a:t>not compensated for by other food items. </a:t>
            </a:r>
          </a:p>
          <a:p>
            <a:pPr eaLnBrk="1" hangingPunct="1"/>
            <a:r>
              <a:rPr lang="en-US" altLang="zh-CN" sz="2800" dirty="0" smtClean="0"/>
              <a:t>R</a:t>
            </a:r>
            <a:r>
              <a:rPr lang="en-US" sz="2800" dirty="0" smtClean="0"/>
              <a:t>ice in Vietnam contribute</a:t>
            </a:r>
            <a:r>
              <a:rPr lang="en-US" altLang="zh-CN" sz="2800" dirty="0" smtClean="0"/>
              <a:t>s</a:t>
            </a:r>
            <a:r>
              <a:rPr lang="en-US" sz="2800" dirty="0" smtClean="0"/>
              <a:t> 59% of the diet</a:t>
            </a:r>
            <a:r>
              <a:rPr lang="en-US" altLang="zh-CN" sz="2800" dirty="0" smtClean="0"/>
              <a:t>’s calories</a:t>
            </a:r>
            <a:r>
              <a:rPr lang="en-US" sz="2800" dirty="0" smtClean="0"/>
              <a:t> (70% for Bangladesh, 65% for Cambodia, 50% for Indonesia).</a:t>
            </a:r>
          </a:p>
          <a:p>
            <a:pPr eaLnBrk="1" hangingPunct="1"/>
            <a:r>
              <a:rPr lang="en-US" sz="2800" dirty="0" smtClean="0"/>
              <a:t>Before 1989</a:t>
            </a:r>
            <a:r>
              <a:rPr lang="en-US" altLang="zh-CN" sz="2800" dirty="0" smtClean="0"/>
              <a:t> under the ration system</a:t>
            </a:r>
            <a:r>
              <a:rPr lang="en-US" sz="2800" dirty="0" smtClean="0"/>
              <a:t>, </a:t>
            </a:r>
            <a:r>
              <a:rPr lang="en-US" altLang="zh-CN" sz="2800" dirty="0" smtClean="0"/>
              <a:t>each person</a:t>
            </a:r>
            <a:r>
              <a:rPr lang="en-US" sz="2800" dirty="0" smtClean="0"/>
              <a:t>   </a:t>
            </a:r>
            <a:r>
              <a:rPr lang="en-US" altLang="zh-CN" sz="2800" dirty="0" smtClean="0"/>
              <a:t>was </a:t>
            </a:r>
            <a:r>
              <a:rPr lang="en-US" sz="2800" dirty="0" smtClean="0"/>
              <a:t>entitled to 15 Kg of rice per month</a:t>
            </a:r>
            <a:r>
              <a:rPr lang="en-US" altLang="zh-CN" sz="2800" dirty="0" smtClean="0"/>
              <a:t>. In 2008 workers consumed 12.8 Kg per month.</a:t>
            </a:r>
            <a:r>
              <a:rPr lang="en-US" sz="2800" dirty="0" smtClean="0"/>
              <a:t> </a:t>
            </a:r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E</a:t>
            </a:r>
            <a:r>
              <a:rPr lang="en-US" sz="2800" dirty="0" smtClean="0"/>
              <a:t>conomic boom</a:t>
            </a:r>
            <a:r>
              <a:rPr lang="en-US" altLang="zh-CN" sz="2800" dirty="0" smtClean="0"/>
              <a:t> has little</a:t>
            </a:r>
            <a:r>
              <a:rPr lang="en-US" sz="2800" dirty="0" smtClean="0"/>
              <a:t> trickle</a:t>
            </a:r>
            <a:r>
              <a:rPr lang="en-US" altLang="zh-CN" sz="2800" dirty="0" smtClean="0"/>
              <a:t> </a:t>
            </a:r>
            <a:r>
              <a:rPr lang="en-US" sz="2800" dirty="0" smtClean="0"/>
              <a:t>down effect</a:t>
            </a:r>
            <a:r>
              <a:rPr lang="en-US" altLang="zh-CN" sz="2800" dirty="0" smtClean="0"/>
              <a:t> on food consumption in the last </a:t>
            </a:r>
            <a:r>
              <a:rPr lang="en-US" altLang="zh-CN" sz="2800" dirty="0" smtClean="0"/>
              <a:t>decade.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5E4F0-372B-47B5-9B4A-433B589040F9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3600" b="1" dirty="0" smtClean="0"/>
              <a:t>Reports on Some </a:t>
            </a:r>
            <a:r>
              <a:rPr lang="en-US" sz="3600" b="1" dirty="0" smtClean="0"/>
              <a:t>Workers’ Going Hungry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0609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altLang="zh-CN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 2011 a VGCL report said that 30% of workers were </a:t>
            </a:r>
            <a:r>
              <a:rPr lang="en-US" sz="2800" dirty="0" smtClean="0"/>
              <a:t>malnourished.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Wages can only satisfy 60-70% of workers’ basic needs.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Some workers try </a:t>
            </a:r>
            <a:r>
              <a:rPr lang="en-US" sz="2800" dirty="0" smtClean="0"/>
              <a:t>to </a:t>
            </a:r>
            <a:r>
              <a:rPr lang="en-US" sz="2800" dirty="0" smtClean="0"/>
              <a:t>remain physically inactive to conserve energy in the hope of staving off hunger. </a:t>
            </a:r>
            <a:endParaRPr lang="en-US" altLang="zh-CN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 smtClean="0"/>
              <a:t>Eating rice brought from home in the countryside. Rural sector subsidizing urban industrial sector.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 smtClean="0"/>
              <a:t>Quite a lot of media report on factory lunches serving too small a quantity of food and workers going hungry. Never such reports in China.</a:t>
            </a:r>
          </a:p>
          <a:p>
            <a:pPr eaLnBrk="1" hangingPunct="1">
              <a:lnSpc>
                <a:spcPct val="80000"/>
              </a:lnSpc>
            </a:pPr>
            <a:endParaRPr lang="en-US" altLang="zh-CN" dirty="0" smtClean="0"/>
          </a:p>
          <a:p>
            <a:pPr eaLnBrk="1" hangingPunct="1">
              <a:lnSpc>
                <a:spcPct val="80000"/>
              </a:lnSpc>
            </a:pPr>
            <a:endParaRPr lang="en-US" i="1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03DE250-DD92-45AF-A0E5-D472D307847A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D36FC-DC9A-44B8-AC27-32796B99D6E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The Government Rice Export Policy</a:t>
            </a:r>
            <a:endParaRPr lang="en-US" b="1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Government controls all rice exports in Vietnam (</a:t>
            </a:r>
            <a:r>
              <a:rPr lang="en-US" altLang="zh-CN" sz="2800" dirty="0" smtClean="0"/>
              <a:t>possibly much </a:t>
            </a:r>
            <a:r>
              <a:rPr lang="en-US" sz="2800" dirty="0" smtClean="0"/>
              <a:t>corruption in this area)</a:t>
            </a:r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G</a:t>
            </a:r>
            <a:r>
              <a:rPr lang="en-US" sz="2800" dirty="0" smtClean="0"/>
              <a:t>overnment continues to increase rice export even </a:t>
            </a:r>
            <a:r>
              <a:rPr lang="en-US" altLang="zh-CN" sz="2800" dirty="0" smtClean="0"/>
              <a:t>when price of </a:t>
            </a:r>
            <a:r>
              <a:rPr lang="en-US" sz="2800" dirty="0" smtClean="0"/>
              <a:t>domestic rice increases </a:t>
            </a:r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G</a:t>
            </a:r>
            <a:r>
              <a:rPr lang="en-US" sz="2800" dirty="0" smtClean="0"/>
              <a:t>overnment reneged its promise to lower rice export in 2008</a:t>
            </a:r>
            <a:endParaRPr lang="en-US" altLang="zh-CN" sz="2800" dirty="0" smtClean="0"/>
          </a:p>
          <a:p>
            <a:pPr eaLnBrk="1" hangingPunct="1"/>
            <a:r>
              <a:rPr lang="en-US" altLang="zh-CN" sz="2800" dirty="0" smtClean="0"/>
              <a:t>Current flooding in Southeast Asia is likely to adversely affect rice prices and consumption severely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E8060-D905-4A03-BECD-CDA0E875446B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b="1" smtClean="0"/>
              <a:t>2011: </a:t>
            </a:r>
            <a:r>
              <a:rPr lang="en-US" sz="4000" b="1" smtClean="0"/>
              <a:t>Runaway double-digit inflation</a:t>
            </a:r>
            <a:r>
              <a:rPr lang="en-US" altLang="zh-CN" sz="4000" b="1" smtClean="0"/>
              <a:t> continues</a:t>
            </a:r>
            <a:endParaRPr lang="en-US" sz="4000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A749C-E16F-4E0E-BD6F-FDC8D08A51B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2137133166"/>
              </p:ext>
            </p:extLst>
          </p:nvPr>
        </p:nvGraphicFramePr>
        <p:xfrm>
          <a:off x="685800" y="1524000"/>
          <a:ext cx="7543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4" name="Rectangle 1"/>
          <p:cNvSpPr>
            <a:spLocks noChangeArrowheads="1"/>
          </p:cNvSpPr>
          <p:nvPr/>
        </p:nvSpPr>
        <p:spPr bwMode="auto">
          <a:xfrm>
            <a:off x="1524000" y="5943600"/>
            <a:ext cx="640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Fig. 7: Consumer Price Index, Whole Country, </a:t>
            </a:r>
            <a:endParaRPr lang="en-US" altLang="zh-CN" b="1" dirty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algn="ctr"/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December 2010- July</a:t>
            </a:r>
            <a:r>
              <a:rPr lang="en-US" altLang="zh-CN" b="1" dirty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2011</a:t>
            </a:r>
            <a:endParaRPr lang="en-US" altLang="zh-TW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Conclusion and Prognosis (1)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6021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Taiwanese and Korean </a:t>
            </a:r>
            <a:r>
              <a:rPr lang="en-US" altLang="zh-CN" sz="2400" dirty="0" smtClean="0"/>
              <a:t>&amp; other </a:t>
            </a:r>
            <a:r>
              <a:rPr lang="en-US" sz="2400" dirty="0" smtClean="0"/>
              <a:t>investors </a:t>
            </a:r>
            <a:r>
              <a:rPr lang="en-US" altLang="zh-CN" sz="2400" dirty="0" smtClean="0"/>
              <a:t>urging</a:t>
            </a:r>
            <a:r>
              <a:rPr lang="en-US" sz="2400" dirty="0" smtClean="0"/>
              <a:t> the </a:t>
            </a:r>
            <a:r>
              <a:rPr lang="en-US" altLang="zh-CN" sz="2400" dirty="0" smtClean="0"/>
              <a:t>VN </a:t>
            </a:r>
            <a:r>
              <a:rPr lang="en-US" sz="2400" dirty="0" smtClean="0"/>
              <a:t>government to suppress strikes</a:t>
            </a:r>
            <a:r>
              <a:rPr lang="en-US" sz="2400" dirty="0"/>
              <a:t> </a:t>
            </a:r>
            <a:r>
              <a:rPr lang="en-US" sz="2400" dirty="0" smtClean="0"/>
              <a:t>and to enforce its own law on strikes,</a:t>
            </a:r>
            <a:r>
              <a:rPr lang="en-US" altLang="zh-CN" sz="2400" dirty="0" smtClean="0"/>
              <a:t> threatening capital flight</a:t>
            </a:r>
          </a:p>
          <a:p>
            <a:pPr eaLnBrk="1" hangingPunct="1"/>
            <a:r>
              <a:rPr lang="en-US" altLang="zh-CN" sz="2400" dirty="0" smtClean="0"/>
              <a:t>Taiwanese investors trying to befriend the Vietnamese police.</a:t>
            </a:r>
          </a:p>
          <a:p>
            <a:pPr eaLnBrk="1" hangingPunct="1"/>
            <a:r>
              <a:rPr lang="en-US" sz="2400" dirty="0" smtClean="0"/>
              <a:t>Vietnamese government continues to resist</a:t>
            </a:r>
            <a:r>
              <a:rPr lang="en-US" altLang="zh-CN" sz="2400" dirty="0" smtClean="0"/>
              <a:t> </a:t>
            </a:r>
            <a:r>
              <a:rPr lang="en-US" sz="2400" dirty="0" smtClean="0"/>
              <a:t>pressure </a:t>
            </a:r>
            <a:r>
              <a:rPr lang="en-US" altLang="zh-CN" sz="2400" dirty="0" smtClean="0"/>
              <a:t>to suppress strikes, instead it </a:t>
            </a:r>
            <a:r>
              <a:rPr lang="en-US" sz="2400" dirty="0" smtClean="0"/>
              <a:t>put</a:t>
            </a:r>
            <a:r>
              <a:rPr lang="en-US" altLang="zh-CN" sz="2400" dirty="0" smtClean="0"/>
              <a:t>s</a:t>
            </a:r>
            <a:r>
              <a:rPr lang="en-US" sz="2400" dirty="0" smtClean="0"/>
              <a:t> the blame back onto factory owners</a:t>
            </a:r>
            <a:r>
              <a:rPr lang="en-US" altLang="zh-CN" sz="2400" dirty="0" smtClean="0"/>
              <a:t> for violating the law and paying low wage.</a:t>
            </a:r>
          </a:p>
          <a:p>
            <a:pPr eaLnBrk="1" hangingPunct="1"/>
            <a:r>
              <a:rPr lang="en-AU" sz="2400" dirty="0" smtClean="0"/>
              <a:t>Vietnamese government provides lower standard and lax labour regulations but demands investors to comply</a:t>
            </a:r>
            <a:r>
              <a:rPr lang="en-AU" sz="2400" dirty="0" smtClean="0"/>
              <a:t>.</a:t>
            </a:r>
          </a:p>
          <a:p>
            <a:pPr eaLnBrk="1" hangingPunct="1"/>
            <a:r>
              <a:rPr lang="en-AU" sz="2400" dirty="0" smtClean="0"/>
              <a:t>It seems the VN government has recently finally realized that basic wage has to be raised. Plan 25% to 35% increase since 2013.</a:t>
            </a:r>
            <a:endParaRPr lang="en-US" sz="2400" dirty="0" smtClean="0"/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28E6E-9C84-438F-90CE-E497129522D4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Conclusion and Prognosis (2)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CN" b="1" smtClean="0"/>
              <a:t>Corporate Social Responsibility (</a:t>
            </a:r>
            <a:r>
              <a:rPr lang="en-US" b="1" smtClean="0"/>
              <a:t>CSR</a:t>
            </a:r>
            <a:r>
              <a:rPr lang="en-US" altLang="zh-CN" b="1" smtClean="0"/>
              <a:t>)</a:t>
            </a:r>
            <a:r>
              <a:rPr lang="en-US" b="1" smtClean="0"/>
              <a:t> and Global </a:t>
            </a:r>
            <a:r>
              <a:rPr lang="en-US" altLang="zh-CN" b="1" smtClean="0"/>
              <a:t>P</a:t>
            </a:r>
            <a:r>
              <a:rPr lang="en-US" b="1" smtClean="0"/>
              <a:t>roduction </a:t>
            </a:r>
            <a:r>
              <a:rPr lang="en-US" altLang="zh-CN" b="1" smtClean="0"/>
              <a:t>C</a:t>
            </a:r>
            <a:r>
              <a:rPr lang="en-US" b="1" smtClean="0"/>
              <a:t>hain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mtClean="0"/>
              <a:t>Multinationals should also be held responsible.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Production imperative overrides human right imperative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Big brand</a:t>
            </a:r>
            <a:r>
              <a:rPr lang="en-US" altLang="zh-CN" smtClean="0"/>
              <a:t> companies</a:t>
            </a:r>
            <a:r>
              <a:rPr lang="en-US" smtClean="0"/>
              <a:t> do not </a:t>
            </a:r>
            <a:r>
              <a:rPr lang="en-US" altLang="zh-CN" smtClean="0"/>
              <a:t>ask</a:t>
            </a:r>
            <a:r>
              <a:rPr lang="en-US" smtClean="0"/>
              <a:t> suppliers to increase workers’ wage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When </a:t>
            </a:r>
            <a:r>
              <a:rPr lang="en-US" altLang="zh-CN" smtClean="0"/>
              <a:t>wages have to go up with minimum wage increase </a:t>
            </a:r>
            <a:r>
              <a:rPr lang="en-US" smtClean="0"/>
              <a:t>big brand</a:t>
            </a:r>
            <a:r>
              <a:rPr lang="en-US" altLang="zh-CN" smtClean="0"/>
              <a:t> companies</a:t>
            </a:r>
            <a:r>
              <a:rPr lang="en-US" smtClean="0"/>
              <a:t> do not put in their fair share.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CSR cannot solve the problem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FDC27D-A3A1-43E8-A7AF-791107706E57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Conclusion and Prognosis (3)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dirty="0" smtClean="0"/>
              <a:t>Prognosis</a:t>
            </a:r>
          </a:p>
          <a:p>
            <a:pPr lvl="1" eaLnBrk="1" hangingPunct="1"/>
            <a:r>
              <a:rPr lang="en-US" altLang="zh-CN" sz="3200" dirty="0" smtClean="0"/>
              <a:t>Can the Vietnamese government control inflation?</a:t>
            </a:r>
          </a:p>
          <a:p>
            <a:pPr lvl="1" eaLnBrk="1" hangingPunct="1"/>
            <a:r>
              <a:rPr lang="en-US" sz="3200" dirty="0" smtClean="0">
                <a:sym typeface="Wingdings" pitchFamily="2" charset="2"/>
              </a:rPr>
              <a:t>If strikes turn violent, will </a:t>
            </a:r>
            <a:r>
              <a:rPr lang="en-US" altLang="zh-CN" sz="3200" dirty="0" smtClean="0">
                <a:sym typeface="Wingdings" pitchFamily="2" charset="2"/>
              </a:rPr>
              <a:t>the </a:t>
            </a:r>
            <a:r>
              <a:rPr lang="en-US" sz="3200" dirty="0" smtClean="0">
                <a:sym typeface="Wingdings" pitchFamily="2" charset="2"/>
              </a:rPr>
              <a:t>Vietnamese government suppress</a:t>
            </a:r>
            <a:r>
              <a:rPr lang="en-US" altLang="zh-CN" sz="3200" dirty="0" smtClean="0">
                <a:sym typeface="Wingdings" pitchFamily="2" charset="2"/>
              </a:rPr>
              <a:t> the strikes</a:t>
            </a:r>
            <a:r>
              <a:rPr lang="en-US" sz="3200" dirty="0" smtClean="0">
                <a:sym typeface="Wingdings" pitchFamily="2" charset="2"/>
              </a:rPr>
              <a:t>?</a:t>
            </a:r>
            <a:endParaRPr lang="en-US" altLang="zh-CN" sz="3200" dirty="0" smtClean="0">
              <a:sym typeface="Wingdings" pitchFamily="2" charset="2"/>
            </a:endParaRPr>
          </a:p>
          <a:p>
            <a:pPr lvl="1" eaLnBrk="1" hangingPunct="1"/>
            <a:r>
              <a:rPr lang="en-US" altLang="zh-CN" sz="3200" dirty="0" smtClean="0"/>
              <a:t>E</a:t>
            </a:r>
            <a:r>
              <a:rPr lang="en-US" sz="3200" dirty="0" smtClean="0"/>
              <a:t>conomic strike </a:t>
            </a:r>
            <a:r>
              <a:rPr lang="en-US" sz="3200" dirty="0" smtClean="0">
                <a:sym typeface="Wingdings" pitchFamily="2" charset="2"/>
              </a:rPr>
              <a:t> Political strike?</a:t>
            </a:r>
            <a:endParaRPr lang="en-US" altLang="zh-CN" sz="3200" dirty="0" smtClean="0">
              <a:sym typeface="Wingdings" pitchFamily="2" charset="2"/>
            </a:endParaRPr>
          </a:p>
          <a:p>
            <a:pPr lvl="1" eaLnBrk="1" hangingPunct="1"/>
            <a:r>
              <a:rPr lang="en-US" altLang="zh-CN" sz="3200" dirty="0" smtClean="0">
                <a:sym typeface="Wingdings" pitchFamily="2" charset="2"/>
              </a:rPr>
              <a:t>Possible split within the</a:t>
            </a:r>
            <a:r>
              <a:rPr lang="en-US" sz="3200" dirty="0" smtClean="0">
                <a:sym typeface="Wingdings" pitchFamily="2" charset="2"/>
              </a:rPr>
              <a:t> trade union?</a:t>
            </a:r>
          </a:p>
          <a:p>
            <a:pPr lvl="1" eaLnBrk="1" hangingPunct="1"/>
            <a:endParaRPr lang="en-US" sz="3200" dirty="0" smtClean="0">
              <a:sym typeface="Wingdings" pitchFamily="2" charset="2"/>
            </a:endParaRPr>
          </a:p>
          <a:p>
            <a:pPr lvl="1" eaLnBrk="1" hangingPunct="1">
              <a:buFont typeface="Arial" charset="0"/>
              <a:buNone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C8F6B-B766-4BCA-912B-20CEA91B446E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Some New Observations about the Strikes in Vietnam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AU" sz="2800" dirty="0" smtClean="0"/>
              <a:t>Comparative </a:t>
            </a:r>
            <a:r>
              <a:rPr lang="en-AU" sz="2800" dirty="0" smtClean="0"/>
              <a:t>perspective: Vietnam and China.</a:t>
            </a:r>
          </a:p>
          <a:p>
            <a:r>
              <a:rPr lang="en-AU" sz="2800" dirty="0" smtClean="0"/>
              <a:t>Characteristics of Vietnamese workers more defiant than Chinese workers from Taiwanese investors’ observations.</a:t>
            </a:r>
          </a:p>
          <a:p>
            <a:r>
              <a:rPr lang="en-AU" sz="2800" dirty="0" smtClean="0"/>
              <a:t>Periodization—changing factors driving the strikes</a:t>
            </a:r>
          </a:p>
          <a:p>
            <a:r>
              <a:rPr lang="en-AU" sz="2800" dirty="0" smtClean="0"/>
              <a:t>Government’ macroeconomic policy as an important factor</a:t>
            </a:r>
            <a:r>
              <a:rPr lang="en-AU" sz="2800" dirty="0" smtClean="0"/>
              <a:t>.</a:t>
            </a:r>
          </a:p>
          <a:p>
            <a:r>
              <a:rPr lang="en-AU" sz="2800" dirty="0" smtClean="0"/>
              <a:t>Perspective of Taiwanese investors.</a:t>
            </a:r>
            <a:endParaRPr lang="en-AU" sz="2800" dirty="0" smtClean="0"/>
          </a:p>
          <a:p>
            <a:endParaRPr lang="en-AU" sz="2800" dirty="0" smtClean="0"/>
          </a:p>
          <a:p>
            <a:endParaRPr lang="en-AU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CBC01-C5F1-4039-B82A-0CD4B1ACFF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895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868362"/>
          </a:xfrm>
        </p:spPr>
        <p:txBody>
          <a:bodyPr/>
          <a:lstStyle/>
          <a:p>
            <a:r>
              <a:rPr lang="en-AU" b="1" dirty="0" smtClean="0"/>
              <a:t>Methodology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r>
              <a:rPr lang="en-AU" sz="2400" dirty="0" smtClean="0"/>
              <a:t>2 factory-gate surveys</a:t>
            </a:r>
          </a:p>
          <a:p>
            <a:pPr lvl="1"/>
            <a:r>
              <a:rPr lang="en-AU" sz="2400" dirty="0" smtClean="0"/>
              <a:t>2007 China and Vietnam footwear industry ; sample size = 2000</a:t>
            </a:r>
          </a:p>
          <a:p>
            <a:pPr lvl="1"/>
            <a:r>
              <a:rPr lang="en-AU" sz="2400" dirty="0" smtClean="0"/>
              <a:t>2010 China and Vietnam garment and </a:t>
            </a:r>
            <a:r>
              <a:rPr lang="en-AU" sz="2400" dirty="0"/>
              <a:t>Vietnam) </a:t>
            </a:r>
            <a:r>
              <a:rPr lang="en-AU" sz="2400" dirty="0" smtClean="0"/>
              <a:t>industry ; sample size = 600</a:t>
            </a:r>
          </a:p>
          <a:p>
            <a:r>
              <a:rPr lang="en-AU" sz="2400" dirty="0" smtClean="0"/>
              <a:t>Documentation (VN and TW newspapers &amp; blogs)</a:t>
            </a:r>
          </a:p>
          <a:p>
            <a:r>
              <a:rPr lang="en-AU" sz="2400" dirty="0" smtClean="0"/>
              <a:t>Interviews with VN workers, TW managers and VN officials</a:t>
            </a:r>
          </a:p>
          <a:p>
            <a:r>
              <a:rPr lang="en-AU" sz="2400" dirty="0" smtClean="0"/>
              <a:t>Official Statistics:</a:t>
            </a:r>
          </a:p>
          <a:p>
            <a:pPr lvl="1"/>
            <a:r>
              <a:rPr lang="en-AU" sz="2400" dirty="0" smtClean="0"/>
              <a:t>VN Statistical Yearbooks, </a:t>
            </a:r>
          </a:p>
          <a:p>
            <a:pPr lvl="1"/>
            <a:r>
              <a:rPr lang="en-AU" sz="2400" dirty="0" smtClean="0"/>
              <a:t>Vietnamese Household Living Standard Survey (VHLSS) 2002-2010, </a:t>
            </a:r>
          </a:p>
          <a:p>
            <a:pPr lvl="1"/>
            <a:r>
              <a:rPr lang="en-AU" sz="2400" dirty="0" smtClean="0"/>
              <a:t>Urban Poverty Assessment (UPA)</a:t>
            </a:r>
            <a:r>
              <a:rPr lang="en-AU" sz="2400" dirty="0"/>
              <a:t> 2010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CBC01-C5F1-4039-B82A-0CD4B1ACFF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981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Definition of Strike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The ILO's definition for strikes:</a:t>
            </a:r>
          </a:p>
          <a:p>
            <a:pPr lvl="1" eaLnBrk="1" hangingPunct="1">
              <a:buFont typeface="Arial" charset="0"/>
              <a:buNone/>
            </a:pPr>
            <a:r>
              <a:rPr lang="en-US" i="1" dirty="0" smtClean="0"/>
              <a:t>	A strike is a temporary work stoppage effected by one or more groups of workers with a view to enforcing or resisting demands or expressing grievances, or supporting other workers in their demands or grievances.</a:t>
            </a:r>
          </a:p>
          <a:p>
            <a:pPr eaLnBrk="1" hangingPunct="1"/>
            <a:r>
              <a:rPr lang="en-US" altLang="zh-CN" sz="2800" b="1" dirty="0" smtClean="0"/>
              <a:t>D</a:t>
            </a:r>
            <a:r>
              <a:rPr lang="en-US" sz="2800" b="1" dirty="0" smtClean="0"/>
              <a:t>ata collection </a:t>
            </a:r>
            <a:r>
              <a:rPr lang="en-US" altLang="zh-CN" sz="2800" b="1" dirty="0" smtClean="0"/>
              <a:t>varies </a:t>
            </a:r>
            <a:r>
              <a:rPr lang="en-US" sz="2800" b="1" dirty="0" smtClean="0"/>
              <a:t>from country to country</a:t>
            </a:r>
            <a:endParaRPr lang="en-US" sz="2800" dirty="0" smtClean="0"/>
          </a:p>
          <a:p>
            <a:pPr eaLnBrk="1" hangingPunct="1"/>
            <a:r>
              <a:rPr lang="en-US" altLang="zh-CN" sz="2800" b="1" dirty="0" smtClean="0"/>
              <a:t>Vietnam strike figures released without definition</a:t>
            </a:r>
          </a:p>
          <a:p>
            <a:pPr eaLnBrk="1" hangingPunct="1"/>
            <a:r>
              <a:rPr lang="en-US" sz="2800" b="1" dirty="0" smtClean="0"/>
              <a:t>When workers withdraw their labor at one workplace that is counted as one strike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95C157-64DF-4A4D-A98E-9E50BFA9B96C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From Relative </a:t>
            </a:r>
            <a:r>
              <a:rPr lang="en-US" b="1" dirty="0" err="1" smtClean="0"/>
              <a:t>Labour</a:t>
            </a:r>
            <a:r>
              <a:rPr lang="en-US" b="1" dirty="0" smtClean="0"/>
              <a:t> Peace to a Strike Wave</a:t>
            </a:r>
            <a:endParaRPr lang="en-US" b="1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Pre-2006: Period of Relative </a:t>
            </a:r>
            <a:r>
              <a:rPr lang="en-US" dirty="0" err="1" smtClean="0"/>
              <a:t>Labour</a:t>
            </a:r>
            <a:r>
              <a:rPr lang="en-US" dirty="0" smtClean="0"/>
              <a:t> Peace</a:t>
            </a:r>
          </a:p>
          <a:p>
            <a:pPr eaLnBrk="1" hangingPunct="1"/>
            <a:r>
              <a:rPr lang="en-US" dirty="0" smtClean="0"/>
              <a:t>2006: The Year the Strike Wave Sets in</a:t>
            </a:r>
          </a:p>
          <a:p>
            <a:pPr eaLnBrk="1" hangingPunct="1"/>
            <a:r>
              <a:rPr lang="en-US" dirty="0" smtClean="0"/>
              <a:t>Post-2006: Period of </a:t>
            </a:r>
            <a:r>
              <a:rPr lang="en-US" dirty="0" err="1" smtClean="0"/>
              <a:t>Labour</a:t>
            </a:r>
            <a:r>
              <a:rPr lang="en-US" dirty="0" smtClean="0"/>
              <a:t> Unrest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110F-E461-4427-B3A4-8FBB49BF8720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1843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581400"/>
            <a:ext cx="5715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C53E9-C813-49AF-B956-86DAAC3D9A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667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Pre-2006: Period of Relative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Peace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795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E2F76-7C33-472E-91A4-C9630836B6AC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3759452644"/>
              </p:ext>
            </p:extLst>
          </p:nvPr>
        </p:nvGraphicFramePr>
        <p:xfrm>
          <a:off x="0" y="11430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42179" y="152400"/>
            <a:ext cx="91673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zh-HK" b="1" dirty="0">
                <a:latin typeface="Calibri" pitchFamily="34" charset="0"/>
                <a:cs typeface="Times New Roman" pitchFamily="18" charset="0"/>
              </a:rPr>
              <a:t>Fig. </a:t>
            </a:r>
            <a:r>
              <a:rPr lang="en-US" altLang="zh-TW" b="1" dirty="0">
                <a:latin typeface="Calibri" pitchFamily="34" charset="0"/>
                <a:cs typeface="Times New Roman" pitchFamily="18" charset="0"/>
              </a:rPr>
              <a:t>1</a:t>
            </a:r>
            <a:r>
              <a:rPr lang="en-US" altLang="zh-HK" b="1" dirty="0">
                <a:latin typeface="Calibri" pitchFamily="34" charset="0"/>
                <a:cs typeface="Times New Roman" pitchFamily="18" charset="0"/>
              </a:rPr>
              <a:t>: Relationship between Number of Strikes and Official Minimum Wage (adjusted by CPI), </a:t>
            </a:r>
            <a:endParaRPr lang="en-US" altLang="zh-HK" b="1" dirty="0" smtClean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HK" b="1" dirty="0" smtClean="0">
                <a:latin typeface="Calibri" pitchFamily="34" charset="0"/>
                <a:cs typeface="Times New Roman" pitchFamily="18" charset="0"/>
              </a:rPr>
              <a:t>Industrial Zones outside Ho </a:t>
            </a:r>
            <a:r>
              <a:rPr lang="en-US" altLang="zh-HK" b="1" dirty="0">
                <a:latin typeface="Calibri" pitchFamily="34" charset="0"/>
                <a:cs typeface="Times New Roman" pitchFamily="18" charset="0"/>
              </a:rPr>
              <a:t>Chi Minh City, 2000-Aug 2011</a:t>
            </a:r>
            <a:endParaRPr lang="en-US" altLang="zh-HK" sz="32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 smtClean="0"/>
              <a:t>Number of Foreign Enterprises and Number of Strikes, 2001-2010</a:t>
            </a:r>
            <a:endParaRPr lang="en-US" sz="32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11311-31BE-459B-A542-8B60F8F99AA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>
              <a:latin typeface="Calibri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81000" y="1371600"/>
          <a:ext cx="8305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0" y="3543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1625</Words>
  <Application>Microsoft Office PowerPoint</Application>
  <PresentationFormat>On-screen Show (4:3)</PresentationFormat>
  <Paragraphs>311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STRIKES AND LIVING STANDARDS IN VIETNAM: THE IMPACT OF GLOBAL SUPPLY CHAIN AND MACROECONOMIC POLICY</vt:lpstr>
      <vt:lpstr>The Vietnam Strike Wave</vt:lpstr>
      <vt:lpstr>Some New Observations about the Strikes in Vietnam</vt:lpstr>
      <vt:lpstr>Methodology</vt:lpstr>
      <vt:lpstr>Definition of Strike</vt:lpstr>
      <vt:lpstr>From Relative Labour Peace to a Strike Wave</vt:lpstr>
      <vt:lpstr>Slide 7</vt:lpstr>
      <vt:lpstr>Slide 8</vt:lpstr>
      <vt:lpstr>Number of Foreign Enterprises and Number of Strikes, 2001-2010</vt:lpstr>
      <vt:lpstr>Cumulative FDI 1988-210 of the Top 9 Investors</vt:lpstr>
      <vt:lpstr> Enterprise Ownership Types</vt:lpstr>
      <vt:lpstr>Why Disproportionate Number of Strikes in Taiwanese (39%) and Korean (29%) Owned Factories?</vt:lpstr>
      <vt:lpstr>Vietnamese Workers Rights Awareness from the Perspective of Taiwanese Investors</vt:lpstr>
      <vt:lpstr>Vietnamese and Chinese Workers’ Attitudes towards Factory Trade Unions</vt:lpstr>
      <vt:lpstr>Characteristics of Strikes in Vietnam</vt:lpstr>
      <vt:lpstr>Workers’ Repeated Strike Experience in Five Footwear FDI Factories, 2007</vt:lpstr>
      <vt:lpstr>Routinized Strike Pattern</vt:lpstr>
      <vt:lpstr>Post-2006: Period of Labour Unrest</vt:lpstr>
      <vt:lpstr>Slide 19</vt:lpstr>
      <vt:lpstr>State Policies &amp; Macroeconomic Factors </vt:lpstr>
      <vt:lpstr>The Two Standard of Living Surveys</vt:lpstr>
      <vt:lpstr>Deterioration in living standard  </vt:lpstr>
      <vt:lpstr>Deterioration in living standard </vt:lpstr>
      <vt:lpstr>Reports on Some Workers’ Going Hungry</vt:lpstr>
      <vt:lpstr>The Government Rice Export Policy</vt:lpstr>
      <vt:lpstr>2011: Runaway double-digit inflation continues</vt:lpstr>
      <vt:lpstr>Conclusion and Prognosis (1)</vt:lpstr>
      <vt:lpstr>Conclusion and Prognosis (2)</vt:lpstr>
      <vt:lpstr>Conclusion and Prognosis (3)</vt:lpstr>
    </vt:vector>
  </TitlesOfParts>
  <Company>CAP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STRIKES AND DECLINING LIVING STANDARD IN VIETNAM</dc:title>
  <dc:creator>Kaxton</dc:creator>
  <cp:lastModifiedBy>anitac</cp:lastModifiedBy>
  <cp:revision>51</cp:revision>
  <dcterms:created xsi:type="dcterms:W3CDTF">2011-10-23T02:50:28Z</dcterms:created>
  <dcterms:modified xsi:type="dcterms:W3CDTF">2012-10-09T09:02:55Z</dcterms:modified>
</cp:coreProperties>
</file>