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</p:sldMasterIdLst>
  <p:notesMasterIdLst>
    <p:notesMasterId r:id="rId15"/>
  </p:notesMasterIdLst>
  <p:sldIdLst>
    <p:sldId id="256" r:id="rId2"/>
    <p:sldId id="298" r:id="rId3"/>
    <p:sldId id="314" r:id="rId4"/>
    <p:sldId id="323" r:id="rId5"/>
    <p:sldId id="315" r:id="rId6"/>
    <p:sldId id="318" r:id="rId7"/>
    <p:sldId id="317" r:id="rId8"/>
    <p:sldId id="319" r:id="rId9"/>
    <p:sldId id="326" r:id="rId10"/>
    <p:sldId id="320" r:id="rId11"/>
    <p:sldId id="321" r:id="rId12"/>
    <p:sldId id="325" r:id="rId13"/>
    <p:sldId id="324" r:id="rId14"/>
  </p:sldIdLst>
  <p:sldSz cx="9144000" cy="6858000" type="screen4x3"/>
  <p:notesSz cx="6834188" cy="9979025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bschaffner" initials="S" lastIdx="6" clrIdx="0"/>
  <p:cmAuthor id="1" name="Alfredo Paloyo" initials="ARP" lastIdx="5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534A"/>
    <a:srgbClr val="88CED2"/>
    <a:srgbClr val="6CBCC2"/>
    <a:srgbClr val="FA2704"/>
    <a:srgbClr val="B4B717"/>
    <a:srgbClr val="9F1D32"/>
    <a:srgbClr val="DFA926"/>
    <a:srgbClr val="6C6A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33" autoAdjust="0"/>
    <p:restoredTop sz="94235" autoAdjust="0"/>
  </p:normalViewPr>
  <p:slideViewPr>
    <p:cSldViewPr>
      <p:cViewPr varScale="1">
        <p:scale>
          <a:sx n="67" d="100"/>
          <a:sy n="67" d="100"/>
        </p:scale>
        <p:origin x="-624" y="-96"/>
      </p:cViewPr>
      <p:guideLst>
        <p:guide orient="horz" pos="1344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528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227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048" tIns="48023" rIns="96048" bIns="48023" numCol="1" anchor="t" anchorCtr="0" compatLnSpc="1">
            <a:prstTxWarp prst="textNoShape">
              <a:avLst/>
            </a:prstTxWarp>
          </a:bodyPr>
          <a:lstStyle>
            <a:lvl1pPr defTabSz="958850">
              <a:defRPr sz="14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68738" y="0"/>
            <a:ext cx="2963862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048" tIns="48023" rIns="96048" bIns="48023" numCol="1" anchor="t" anchorCtr="0" compatLnSpc="1">
            <a:prstTxWarp prst="textNoShape">
              <a:avLst/>
            </a:prstTxWarp>
          </a:bodyPr>
          <a:lstStyle>
            <a:lvl1pPr algn="r" defTabSz="958850">
              <a:defRPr sz="14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50888"/>
            <a:ext cx="4991100" cy="37417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20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2625" y="4741863"/>
            <a:ext cx="5468938" cy="448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048" tIns="48023" rIns="96048" bIns="480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1720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78963"/>
            <a:ext cx="296227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048" tIns="48023" rIns="96048" bIns="48023" numCol="1" anchor="b" anchorCtr="0" compatLnSpc="1">
            <a:prstTxWarp prst="textNoShape">
              <a:avLst/>
            </a:prstTxWarp>
          </a:bodyPr>
          <a:lstStyle>
            <a:lvl1pPr defTabSz="958850">
              <a:defRPr sz="14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720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8738" y="9478963"/>
            <a:ext cx="2963862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048" tIns="48023" rIns="96048" bIns="48023" numCol="1" anchor="b" anchorCtr="0" compatLnSpc="1">
            <a:prstTxWarp prst="textNoShape">
              <a:avLst/>
            </a:prstTxWarp>
          </a:bodyPr>
          <a:lstStyle>
            <a:lvl1pPr algn="r" defTabSz="958850">
              <a:defRPr sz="1400"/>
            </a:lvl1pPr>
          </a:lstStyle>
          <a:p>
            <a:pPr>
              <a:defRPr/>
            </a:pPr>
            <a:fld id="{F99D0C95-4C8E-4A24-9318-C49BDE95C00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717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23925" y="750888"/>
            <a:ext cx="4987925" cy="3741737"/>
          </a:xfrm>
          <a:ln/>
        </p:spPr>
      </p:sp>
      <p:sp>
        <p:nvSpPr>
          <p:cNvPr id="1536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15364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F7BD2A-D22C-4929-8DE8-DA0A6D7B2E3A}" type="slidenum">
              <a:rPr lang="de-DE" smtClean="0"/>
              <a:pPr/>
              <a:t>1</a:t>
            </a:fld>
            <a:endParaRPr lang="de-DE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23925" y="750888"/>
            <a:ext cx="4987925" cy="3741737"/>
          </a:xfrm>
          <a:ln/>
        </p:spPr>
      </p:sp>
      <p:sp>
        <p:nvSpPr>
          <p:cNvPr id="1638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16388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690A7B-EFD6-4EAA-9230-F967C4420EAC}" type="slidenum">
              <a:rPr lang="de-DE" smtClean="0"/>
              <a:pPr/>
              <a:t>10</a:t>
            </a:fld>
            <a:endParaRPr lang="de-DE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23925" y="750888"/>
            <a:ext cx="4987925" cy="3741737"/>
          </a:xfrm>
          <a:ln/>
        </p:spPr>
      </p:sp>
      <p:sp>
        <p:nvSpPr>
          <p:cNvPr id="1638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16388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690A7B-EFD6-4EAA-9230-F967C4420EAC}" type="slidenum">
              <a:rPr lang="de-DE" smtClean="0"/>
              <a:pPr/>
              <a:t>11</a:t>
            </a:fld>
            <a:endParaRPr lang="de-DE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23925" y="750888"/>
            <a:ext cx="4987925" cy="3741737"/>
          </a:xfrm>
          <a:ln/>
        </p:spPr>
      </p:sp>
      <p:sp>
        <p:nvSpPr>
          <p:cNvPr id="1638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dirty="0" smtClean="0"/>
          </a:p>
        </p:txBody>
      </p:sp>
      <p:sp>
        <p:nvSpPr>
          <p:cNvPr id="16388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690A7B-EFD6-4EAA-9230-F967C4420EAC}" type="slidenum">
              <a:rPr lang="de-DE" smtClean="0"/>
              <a:pPr/>
              <a:t>12</a:t>
            </a:fld>
            <a:endParaRPr lang="de-DE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23925" y="750888"/>
            <a:ext cx="4987925" cy="3741737"/>
          </a:xfrm>
          <a:ln/>
        </p:spPr>
      </p:sp>
      <p:sp>
        <p:nvSpPr>
          <p:cNvPr id="1638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16388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690A7B-EFD6-4EAA-9230-F967C4420EAC}" type="slidenum">
              <a:rPr lang="de-DE" smtClean="0"/>
              <a:pPr/>
              <a:t>13</a:t>
            </a:fld>
            <a:endParaRPr lang="de-D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23925" y="750888"/>
            <a:ext cx="4987925" cy="3741737"/>
          </a:xfrm>
          <a:ln/>
        </p:spPr>
      </p:sp>
      <p:sp>
        <p:nvSpPr>
          <p:cNvPr id="1638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16388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690A7B-EFD6-4EAA-9230-F967C4420EAC}" type="slidenum">
              <a:rPr lang="de-DE" smtClean="0"/>
              <a:pPr/>
              <a:t>2</a:t>
            </a:fld>
            <a:endParaRPr lang="de-D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23925" y="750888"/>
            <a:ext cx="4987925" cy="3741737"/>
          </a:xfrm>
          <a:ln/>
        </p:spPr>
      </p:sp>
      <p:sp>
        <p:nvSpPr>
          <p:cNvPr id="1638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16388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690A7B-EFD6-4EAA-9230-F967C4420EAC}" type="slidenum">
              <a:rPr lang="de-DE" smtClean="0"/>
              <a:pPr/>
              <a:t>3</a:t>
            </a:fld>
            <a:endParaRPr lang="de-DE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23925" y="750888"/>
            <a:ext cx="4987925" cy="3741737"/>
          </a:xfrm>
          <a:ln/>
        </p:spPr>
      </p:sp>
      <p:sp>
        <p:nvSpPr>
          <p:cNvPr id="1638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16388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690A7B-EFD6-4EAA-9230-F967C4420EAC}" type="slidenum">
              <a:rPr lang="de-DE" smtClean="0"/>
              <a:pPr/>
              <a:t>4</a:t>
            </a:fld>
            <a:endParaRPr lang="de-DE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23925" y="750888"/>
            <a:ext cx="4987925" cy="3741737"/>
          </a:xfrm>
          <a:ln/>
        </p:spPr>
      </p:sp>
      <p:sp>
        <p:nvSpPr>
          <p:cNvPr id="1638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16388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690A7B-EFD6-4EAA-9230-F967C4420EAC}" type="slidenum">
              <a:rPr lang="de-DE" smtClean="0"/>
              <a:pPr/>
              <a:t>5</a:t>
            </a:fld>
            <a:endParaRPr lang="de-DE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23925" y="750888"/>
            <a:ext cx="4987925" cy="3741737"/>
          </a:xfrm>
          <a:ln/>
        </p:spPr>
      </p:sp>
      <p:sp>
        <p:nvSpPr>
          <p:cNvPr id="1638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16388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690A7B-EFD6-4EAA-9230-F967C4420EAC}" type="slidenum">
              <a:rPr lang="de-DE" smtClean="0"/>
              <a:pPr/>
              <a:t>6</a:t>
            </a:fld>
            <a:endParaRPr lang="de-DE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23925" y="750888"/>
            <a:ext cx="4987925" cy="3741737"/>
          </a:xfrm>
          <a:ln/>
        </p:spPr>
      </p:sp>
      <p:sp>
        <p:nvSpPr>
          <p:cNvPr id="1638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16388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690A7B-EFD6-4EAA-9230-F967C4420EAC}" type="slidenum">
              <a:rPr lang="de-DE" smtClean="0"/>
              <a:pPr/>
              <a:t>7</a:t>
            </a:fld>
            <a:endParaRPr lang="de-DE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23925" y="750888"/>
            <a:ext cx="4987925" cy="3741737"/>
          </a:xfrm>
          <a:ln/>
        </p:spPr>
      </p:sp>
      <p:sp>
        <p:nvSpPr>
          <p:cNvPr id="1638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16388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690A7B-EFD6-4EAA-9230-F967C4420EAC}" type="slidenum">
              <a:rPr lang="de-DE" smtClean="0"/>
              <a:pPr/>
              <a:t>8</a:t>
            </a:fld>
            <a:endParaRPr lang="de-DE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23925" y="750888"/>
            <a:ext cx="4987925" cy="3741737"/>
          </a:xfrm>
          <a:ln/>
        </p:spPr>
      </p:sp>
      <p:sp>
        <p:nvSpPr>
          <p:cNvPr id="1638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16388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690A7B-EFD6-4EAA-9230-F967C4420EAC}" type="slidenum">
              <a:rPr lang="de-DE" smtClean="0"/>
              <a:pPr/>
              <a:t>9</a:t>
            </a:fld>
            <a:endParaRPr 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Hintergrund_Fläche_Titel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76263" y="-12700"/>
            <a:ext cx="10044113" cy="689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Logo rw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43775" y="441325"/>
            <a:ext cx="140335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47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9750" y="2159000"/>
            <a:ext cx="7772400" cy="143986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9750" y="3598863"/>
            <a:ext cx="7705725" cy="2159000"/>
          </a:xfrm>
        </p:spPr>
        <p:txBody>
          <a:bodyPr/>
          <a:lstStyle>
            <a:lvl1pPr marL="0" indent="0" algn="r">
              <a:lnSpc>
                <a:spcPts val="2400"/>
              </a:lnSpc>
              <a:defRPr sz="2000"/>
            </a:lvl1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fld id="{FE3F0263-99A5-4EB9-A19A-2F310604463F}" type="datetime1">
              <a:rPr lang="de-DE"/>
              <a:pPr>
                <a:defRPr/>
              </a:pPr>
              <a:t>08.10.2012</a:t>
            </a:fld>
            <a:r>
              <a:rPr lang="de-DE"/>
              <a:t> 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ftr" sz="quarter" idx="11"/>
          </p:nvPr>
        </p:nvSpPr>
        <p:spPr>
          <a:xfrm>
            <a:off x="2663825" y="6313488"/>
            <a:ext cx="4318000" cy="457200"/>
          </a:xfrm>
        </p:spPr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de-DE"/>
              <a:t>Consecutive ALMP Measures</a:t>
            </a:r>
          </a:p>
        </p:txBody>
      </p:sp>
      <p:sp>
        <p:nvSpPr>
          <p:cNvPr id="8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fld id="{9D7FE197-FAAB-45CC-AB73-07BDFC7022D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F5FF32-7B96-4E20-AF50-2E39FDC94DDA}" type="datetime1">
              <a:rPr lang="de-DE"/>
              <a:pPr>
                <a:defRPr/>
              </a:pPr>
              <a:t>08.10.2012</a:t>
            </a:fld>
            <a:r>
              <a:rPr lang="de-DE"/>
              <a:t> 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89CF45-C2D8-4E97-B9D0-BF8ECA4C8A8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Consecutive ALMP Measures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 descr="Hintergrund_Fläche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576263" y="-12700"/>
            <a:ext cx="10080626" cy="688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539750" y="250825"/>
            <a:ext cx="6657975" cy="1090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2052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2159000"/>
            <a:ext cx="7197725" cy="3598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</p:txBody>
      </p:sp>
      <p:pic>
        <p:nvPicPr>
          <p:cNvPr id="2053" name="Picture 10" descr="Logo rwi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43775" y="441325"/>
            <a:ext cx="140335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8622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50825" y="6308725"/>
            <a:ext cx="2170113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900" b="1">
                <a:solidFill>
                  <a:srgbClr val="6C6A60"/>
                </a:solidFill>
                <a:latin typeface="+mn-lt"/>
              </a:defRPr>
            </a:lvl1pPr>
          </a:lstStyle>
          <a:p>
            <a:pPr>
              <a:defRPr/>
            </a:pPr>
            <a:fld id="{A010B421-7669-4876-BC70-F04EF0F72C99}" type="datetime1">
              <a:rPr lang="de-DE"/>
              <a:pPr>
                <a:defRPr/>
              </a:pPr>
              <a:t>08.10.2012</a:t>
            </a:fld>
            <a:r>
              <a:rPr lang="de-DE"/>
              <a:t> </a:t>
            </a:r>
          </a:p>
        </p:txBody>
      </p:sp>
      <p:sp>
        <p:nvSpPr>
          <p:cNvPr id="68624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2588" y="6308725"/>
            <a:ext cx="2160587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900" b="1">
                <a:solidFill>
                  <a:srgbClr val="6C6A60"/>
                </a:solidFill>
                <a:latin typeface="+mn-lt"/>
              </a:defRPr>
            </a:lvl1pPr>
          </a:lstStyle>
          <a:p>
            <a:pPr>
              <a:defRPr/>
            </a:pPr>
            <a:fld id="{5CBDFB6E-59A5-40C2-AB9F-1A486253768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68626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92275" y="6313488"/>
            <a:ext cx="575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900" b="1">
                <a:solidFill>
                  <a:srgbClr val="6C6A6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de-DE"/>
              <a:t>Consecutive ALMP Measures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7" r:id="rId1"/>
    <p:sldLayoutId id="2147483806" r:id="rId2"/>
  </p:sldLayoutIdLst>
  <p:transition spd="med"/>
  <p:hf hdr="0" ftr="0" dt="0"/>
  <p:txStyles>
    <p:titleStyle>
      <a:lvl1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2400" b="1">
          <a:solidFill>
            <a:srgbClr val="6C6A6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2400" b="1">
          <a:solidFill>
            <a:srgbClr val="6C6A60"/>
          </a:solidFill>
          <a:latin typeface="Verdana" pitchFamily="34" charset="0"/>
        </a:defRPr>
      </a:lvl2pPr>
      <a:lvl3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2400" b="1">
          <a:solidFill>
            <a:srgbClr val="6C6A60"/>
          </a:solidFill>
          <a:latin typeface="Verdana" pitchFamily="34" charset="0"/>
        </a:defRPr>
      </a:lvl3pPr>
      <a:lvl4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2400" b="1">
          <a:solidFill>
            <a:srgbClr val="6C6A60"/>
          </a:solidFill>
          <a:latin typeface="Verdana" pitchFamily="34" charset="0"/>
        </a:defRPr>
      </a:lvl4pPr>
      <a:lvl5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2400" b="1">
          <a:solidFill>
            <a:srgbClr val="6C6A60"/>
          </a:solidFill>
          <a:latin typeface="Verdana" pitchFamily="34" charset="0"/>
        </a:defRPr>
      </a:lvl5pPr>
      <a:lvl6pPr marL="457200" algn="l" rtl="0" fontAlgn="base">
        <a:lnSpc>
          <a:spcPts val="3000"/>
        </a:lnSpc>
        <a:spcBef>
          <a:spcPct val="0"/>
        </a:spcBef>
        <a:spcAft>
          <a:spcPct val="0"/>
        </a:spcAft>
        <a:defRPr sz="2400" b="1">
          <a:solidFill>
            <a:srgbClr val="6C6A60"/>
          </a:solidFill>
          <a:latin typeface="Verdana" pitchFamily="34" charset="0"/>
        </a:defRPr>
      </a:lvl6pPr>
      <a:lvl7pPr marL="914400" algn="l" rtl="0" fontAlgn="base">
        <a:lnSpc>
          <a:spcPts val="3000"/>
        </a:lnSpc>
        <a:spcBef>
          <a:spcPct val="0"/>
        </a:spcBef>
        <a:spcAft>
          <a:spcPct val="0"/>
        </a:spcAft>
        <a:defRPr sz="2400" b="1">
          <a:solidFill>
            <a:srgbClr val="6C6A60"/>
          </a:solidFill>
          <a:latin typeface="Verdana" pitchFamily="34" charset="0"/>
        </a:defRPr>
      </a:lvl7pPr>
      <a:lvl8pPr marL="1371600" algn="l" rtl="0" fontAlgn="base">
        <a:lnSpc>
          <a:spcPts val="3000"/>
        </a:lnSpc>
        <a:spcBef>
          <a:spcPct val="0"/>
        </a:spcBef>
        <a:spcAft>
          <a:spcPct val="0"/>
        </a:spcAft>
        <a:defRPr sz="2400" b="1">
          <a:solidFill>
            <a:srgbClr val="6C6A60"/>
          </a:solidFill>
          <a:latin typeface="Verdana" pitchFamily="34" charset="0"/>
        </a:defRPr>
      </a:lvl8pPr>
      <a:lvl9pPr marL="1828800" algn="l" rtl="0" fontAlgn="base">
        <a:lnSpc>
          <a:spcPts val="3000"/>
        </a:lnSpc>
        <a:spcBef>
          <a:spcPct val="0"/>
        </a:spcBef>
        <a:spcAft>
          <a:spcPct val="0"/>
        </a:spcAft>
        <a:defRPr sz="2400" b="1">
          <a:solidFill>
            <a:srgbClr val="6C6A60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lnSpc>
          <a:spcPts val="1800"/>
        </a:lnSpc>
        <a:spcBef>
          <a:spcPts val="600"/>
        </a:spcBef>
        <a:spcAft>
          <a:spcPct val="0"/>
        </a:spcAft>
        <a:defRPr sz="1400">
          <a:solidFill>
            <a:srgbClr val="6C6A6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ts val="1500"/>
        </a:lnSpc>
        <a:spcBef>
          <a:spcPts val="400"/>
        </a:spcBef>
        <a:spcAft>
          <a:spcPct val="0"/>
        </a:spcAft>
        <a:buBlip>
          <a:blip r:embed="rId6"/>
        </a:buBlip>
        <a:defRPr sz="1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lnSpc>
          <a:spcPts val="1500"/>
        </a:lnSpc>
        <a:spcBef>
          <a:spcPts val="400"/>
        </a:spcBef>
        <a:spcAft>
          <a:spcPct val="0"/>
        </a:spcAft>
        <a:defRPr sz="1200">
          <a:solidFill>
            <a:srgbClr val="6C6A6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endParaRPr lang="de-DE" dirty="0" smtClean="0"/>
          </a:p>
        </p:txBody>
      </p:sp>
      <p:sp>
        <p:nvSpPr>
          <p:cNvPr id="3075" name="Rectangle 25"/>
          <p:cNvSpPr>
            <a:spLocks noChangeArrowheads="1"/>
          </p:cNvSpPr>
          <p:nvPr/>
        </p:nvSpPr>
        <p:spPr bwMode="auto">
          <a:xfrm>
            <a:off x="323850" y="1736725"/>
            <a:ext cx="8424863" cy="3598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10000"/>
              </a:lnSpc>
              <a:spcBef>
                <a:spcPts val="600"/>
              </a:spcBef>
              <a:tabLst>
                <a:tab pos="180975" algn="l"/>
                <a:tab pos="542925" algn="l"/>
              </a:tabLst>
              <a:defRPr/>
            </a:pPr>
            <a:endParaRPr lang="de-DE" sz="2800" b="1" dirty="0" smtClean="0">
              <a:solidFill>
                <a:srgbClr val="54534A"/>
              </a:solidFill>
              <a:latin typeface="Verdana" pitchFamily="34" charset="0"/>
            </a:endParaRPr>
          </a:p>
          <a:p>
            <a:pPr>
              <a:lnSpc>
                <a:spcPct val="110000"/>
              </a:lnSpc>
              <a:spcBef>
                <a:spcPts val="600"/>
              </a:spcBef>
              <a:tabLst>
                <a:tab pos="180975" algn="l"/>
                <a:tab pos="542925" algn="l"/>
              </a:tabLst>
              <a:defRPr/>
            </a:pPr>
            <a:r>
              <a:rPr lang="en-US" sz="2800" b="1" dirty="0">
                <a:solidFill>
                  <a:srgbClr val="54534A"/>
                </a:solidFill>
                <a:latin typeface="Verdana" pitchFamily="34" charset="0"/>
              </a:rPr>
              <a:t>Employment </a:t>
            </a:r>
            <a:r>
              <a:rPr lang="en-US" sz="2800" b="1" dirty="0" smtClean="0">
                <a:solidFill>
                  <a:srgbClr val="54534A"/>
                </a:solidFill>
                <a:latin typeface="Verdana" pitchFamily="34" charset="0"/>
              </a:rPr>
              <a:t>Effects </a:t>
            </a:r>
            <a:r>
              <a:rPr lang="en-US" sz="2800" b="1" dirty="0">
                <a:solidFill>
                  <a:srgbClr val="54534A"/>
                </a:solidFill>
                <a:latin typeface="Verdana" pitchFamily="34" charset="0"/>
              </a:rPr>
              <a:t>of </a:t>
            </a:r>
            <a:r>
              <a:rPr lang="en-US" sz="2800" b="1" dirty="0" smtClean="0">
                <a:solidFill>
                  <a:srgbClr val="54534A"/>
                </a:solidFill>
                <a:latin typeface="Verdana" pitchFamily="34" charset="0"/>
              </a:rPr>
              <a:t>Promoting </a:t>
            </a:r>
            <a:r>
              <a:rPr lang="en-US" sz="2800" b="1" dirty="0">
                <a:solidFill>
                  <a:srgbClr val="54534A"/>
                </a:solidFill>
                <a:latin typeface="Verdana" pitchFamily="34" charset="0"/>
              </a:rPr>
              <a:t>Training and Vocational </a:t>
            </a:r>
            <a:r>
              <a:rPr lang="en-US" sz="2800" b="1" dirty="0" smtClean="0">
                <a:solidFill>
                  <a:srgbClr val="54534A"/>
                </a:solidFill>
                <a:latin typeface="Verdana" pitchFamily="34" charset="0"/>
              </a:rPr>
              <a:t>Education </a:t>
            </a:r>
            <a:r>
              <a:rPr lang="en-US" sz="2800" b="1" dirty="0">
                <a:solidFill>
                  <a:srgbClr val="54534A"/>
                </a:solidFill>
                <a:latin typeface="Verdana" pitchFamily="34" charset="0"/>
              </a:rPr>
              <a:t>(TVET) in Vietnam</a:t>
            </a:r>
          </a:p>
          <a:p>
            <a:pPr>
              <a:lnSpc>
                <a:spcPct val="110000"/>
              </a:lnSpc>
              <a:spcBef>
                <a:spcPts val="600"/>
              </a:spcBef>
              <a:tabLst>
                <a:tab pos="180975" algn="l"/>
                <a:tab pos="542925" algn="l"/>
              </a:tabLst>
              <a:defRPr/>
            </a:pPr>
            <a:r>
              <a:rPr lang="en-US" sz="1800" b="1" dirty="0" smtClean="0">
                <a:solidFill>
                  <a:srgbClr val="54534A"/>
                </a:solidFill>
                <a:latin typeface="Verdana" pitchFamily="34" charset="0"/>
              </a:rPr>
              <a:t>		</a:t>
            </a:r>
          </a:p>
          <a:p>
            <a:pPr algn="r">
              <a:lnSpc>
                <a:spcPct val="110000"/>
              </a:lnSpc>
              <a:spcBef>
                <a:spcPts val="600"/>
              </a:spcBef>
              <a:defRPr/>
            </a:pPr>
            <a:r>
              <a:rPr lang="en-US" sz="1800" b="1" dirty="0" smtClean="0">
                <a:solidFill>
                  <a:srgbClr val="54534A"/>
                </a:solidFill>
                <a:latin typeface="Verdana" pitchFamily="34" charset="0"/>
              </a:rPr>
              <a:t>Christoph Ehlert</a:t>
            </a:r>
            <a:endParaRPr lang="en-US" sz="1800" b="1" dirty="0">
              <a:solidFill>
                <a:srgbClr val="54534A"/>
              </a:solidFill>
              <a:latin typeface="Verdana" pitchFamily="34" charset="0"/>
            </a:endParaRPr>
          </a:p>
          <a:p>
            <a:pPr algn="r">
              <a:lnSpc>
                <a:spcPct val="110000"/>
              </a:lnSpc>
              <a:spcBef>
                <a:spcPts val="600"/>
              </a:spcBef>
              <a:defRPr/>
            </a:pPr>
            <a:r>
              <a:rPr lang="en-US" sz="1800" b="1" dirty="0" smtClean="0">
                <a:solidFill>
                  <a:srgbClr val="54534A"/>
                </a:solidFill>
                <a:latin typeface="Verdana" pitchFamily="34" charset="0"/>
              </a:rPr>
              <a:t>Jochen Kluve</a:t>
            </a:r>
          </a:p>
          <a:p>
            <a:pPr algn="r">
              <a:lnSpc>
                <a:spcPct val="110000"/>
              </a:lnSpc>
              <a:spcBef>
                <a:spcPts val="600"/>
              </a:spcBef>
              <a:defRPr/>
            </a:pPr>
            <a:r>
              <a:rPr lang="en-US" sz="1800" b="1" dirty="0" smtClean="0">
                <a:solidFill>
                  <a:srgbClr val="54534A"/>
                </a:solidFill>
                <a:latin typeface="Verdana" pitchFamily="34" charset="0"/>
              </a:rPr>
              <a:t>Marc Witte</a:t>
            </a:r>
          </a:p>
          <a:p>
            <a:pPr algn="r">
              <a:lnSpc>
                <a:spcPct val="110000"/>
              </a:lnSpc>
              <a:spcBef>
                <a:spcPts val="600"/>
              </a:spcBef>
              <a:defRPr/>
            </a:pPr>
            <a:endParaRPr lang="en-US" sz="1800" b="1" dirty="0">
              <a:solidFill>
                <a:srgbClr val="54534A"/>
              </a:solidFill>
              <a:latin typeface="Verdana" pitchFamily="34" charset="0"/>
            </a:endParaRPr>
          </a:p>
          <a:p>
            <a:pPr marL="342900" indent="-342900" algn="r">
              <a:lnSpc>
                <a:spcPct val="110000"/>
              </a:lnSpc>
              <a:spcBef>
                <a:spcPts val="600"/>
              </a:spcBef>
              <a:tabLst>
                <a:tab pos="180975" algn="l"/>
                <a:tab pos="542925" algn="l"/>
              </a:tabLst>
              <a:defRPr/>
            </a:pPr>
            <a:r>
              <a:rPr lang="en-US" sz="1800" b="1" dirty="0" err="1">
                <a:solidFill>
                  <a:srgbClr val="54534A"/>
                </a:solidFill>
                <a:latin typeface="Verdana" pitchFamily="34" charset="0"/>
              </a:rPr>
              <a:t>Labour</a:t>
            </a:r>
            <a:r>
              <a:rPr lang="en-US" sz="1800" b="1" dirty="0">
                <a:solidFill>
                  <a:srgbClr val="54534A"/>
                </a:solidFill>
                <a:latin typeface="Verdana" pitchFamily="34" charset="0"/>
              </a:rPr>
              <a:t> </a:t>
            </a:r>
            <a:r>
              <a:rPr lang="en-US" sz="1800" b="1" dirty="0" smtClean="0">
                <a:solidFill>
                  <a:srgbClr val="54534A"/>
                </a:solidFill>
                <a:latin typeface="Verdana" pitchFamily="34" charset="0"/>
              </a:rPr>
              <a:t>Market </a:t>
            </a:r>
            <a:r>
              <a:rPr lang="en-US" sz="1800" b="1" dirty="0">
                <a:solidFill>
                  <a:srgbClr val="54534A"/>
                </a:solidFill>
                <a:latin typeface="Verdana" pitchFamily="34" charset="0"/>
              </a:rPr>
              <a:t>and Industrial Relations in </a:t>
            </a:r>
            <a:r>
              <a:rPr lang="en-US" sz="1800" b="1" dirty="0" smtClean="0">
                <a:solidFill>
                  <a:srgbClr val="54534A"/>
                </a:solidFill>
                <a:latin typeface="Verdana" pitchFamily="34" charset="0"/>
              </a:rPr>
              <a:t>Vietnam</a:t>
            </a:r>
            <a:endParaRPr lang="en-US" sz="1800" b="1" dirty="0">
              <a:solidFill>
                <a:srgbClr val="54534A"/>
              </a:solidFill>
              <a:latin typeface="Verdana" pitchFamily="34" charset="0"/>
            </a:endParaRPr>
          </a:p>
          <a:p>
            <a:pPr marL="342900" indent="-342900" algn="r">
              <a:lnSpc>
                <a:spcPct val="110000"/>
              </a:lnSpc>
              <a:spcBef>
                <a:spcPts val="600"/>
              </a:spcBef>
              <a:tabLst>
                <a:tab pos="180975" algn="l"/>
                <a:tab pos="542925" algn="l"/>
              </a:tabLst>
              <a:defRPr/>
            </a:pPr>
            <a:r>
              <a:rPr lang="en-US" sz="1800" b="1" dirty="0">
                <a:solidFill>
                  <a:srgbClr val="54534A"/>
                </a:solidFill>
                <a:latin typeface="Verdana" pitchFamily="34" charset="0"/>
              </a:rPr>
              <a:t> </a:t>
            </a:r>
            <a:r>
              <a:rPr lang="en-US" sz="1800" b="1" dirty="0" err="1" smtClean="0">
                <a:solidFill>
                  <a:srgbClr val="54534A"/>
                </a:solidFill>
                <a:latin typeface="Verdana" pitchFamily="34" charset="0"/>
              </a:rPr>
              <a:t>Nürnberg</a:t>
            </a:r>
            <a:r>
              <a:rPr lang="en-US" sz="1800" b="1" dirty="0" smtClean="0">
                <a:solidFill>
                  <a:srgbClr val="54534A"/>
                </a:solidFill>
                <a:latin typeface="Verdana" pitchFamily="34" charset="0"/>
              </a:rPr>
              <a:t>, 08.10.2012</a:t>
            </a:r>
            <a:endParaRPr lang="en-US" sz="1800" b="1" dirty="0">
              <a:solidFill>
                <a:srgbClr val="54534A"/>
              </a:solidFill>
              <a:latin typeface="Verdan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59532" y="250825"/>
            <a:ext cx="6838193" cy="1090613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54534A"/>
                </a:solidFill>
              </a:rPr>
              <a:t>6 Descriptive statistics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0E63715-7189-47CC-8BD0-AD74A306E2B2}" type="slidenum">
              <a:rPr lang="de-DE" smtClean="0"/>
              <a:pPr>
                <a:defRPr/>
              </a:pPr>
              <a:t>10</a:t>
            </a:fld>
            <a:endParaRPr lang="de-DE"/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8048931"/>
              </p:ext>
            </p:extLst>
          </p:nvPr>
        </p:nvGraphicFramePr>
        <p:xfrm>
          <a:off x="359532" y="1772816"/>
          <a:ext cx="8444913" cy="3931484"/>
        </p:xfrm>
        <a:graphic>
          <a:graphicData uri="http://schemas.openxmlformats.org/drawingml/2006/table">
            <a:tbl>
              <a:tblPr/>
              <a:tblGrid>
                <a:gridCol w="1548171"/>
                <a:gridCol w="695647"/>
                <a:gridCol w="492485"/>
                <a:gridCol w="669340"/>
                <a:gridCol w="494852"/>
                <a:gridCol w="564001"/>
                <a:gridCol w="565552"/>
                <a:gridCol w="119284"/>
                <a:gridCol w="702789"/>
                <a:gridCol w="484095"/>
                <a:gridCol w="591670"/>
                <a:gridCol w="462579"/>
                <a:gridCol w="559398"/>
                <a:gridCol w="495050"/>
              </a:tblGrid>
              <a:tr h="1199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control schools</a:t>
                      </a: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treated schools</a:t>
                      </a: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1199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(1</a:t>
                      </a:r>
                      <a:r>
                        <a:rPr lang="en-US" sz="1400" spc="-1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)</a:t>
                      </a: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(2</a:t>
                      </a:r>
                      <a:r>
                        <a:rPr lang="en-US" sz="1400" spc="-1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)</a:t>
                      </a: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(3</a:t>
                      </a:r>
                      <a:r>
                        <a:rPr lang="en-US" sz="1400" spc="-1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)</a:t>
                      </a: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(4</a:t>
                      </a:r>
                      <a:r>
                        <a:rPr lang="en-US" sz="1400" spc="-1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)</a:t>
                      </a: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(5</a:t>
                      </a:r>
                      <a:r>
                        <a:rPr lang="en-US" sz="1400" spc="-1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)</a:t>
                      </a: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(6</a:t>
                      </a:r>
                      <a:r>
                        <a:rPr lang="en-US" sz="1400" spc="-1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)</a:t>
                      </a: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399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control schools total</a:t>
                      </a: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pc="-1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untreated </a:t>
                      </a:r>
                      <a:r>
                        <a:rPr lang="en-US" sz="1400" spc="-1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occ.</a:t>
                      </a:r>
                      <a:endParaRPr lang="de-DE" sz="1400" spc="-100" baseline="0" dirty="0" smtClean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pc="-1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treated </a:t>
                      </a:r>
                      <a:r>
                        <a:rPr lang="en-US" sz="1400" spc="-1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occ.</a:t>
                      </a:r>
                      <a:endParaRPr lang="de-DE" sz="1400" spc="-100" baseline="0" dirty="0" smtClean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spc="-100" baseline="0" dirty="0" smtClean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treated schools total</a:t>
                      </a: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untreated </a:t>
                      </a:r>
                      <a:r>
                        <a:rPr lang="en-US" sz="1400" spc="-1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occ.</a:t>
                      </a: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treated </a:t>
                      </a:r>
                      <a:r>
                        <a:rPr lang="en-US" sz="1400" spc="-1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occ.</a:t>
                      </a: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1199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i="1" spc="-1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baseline</a:t>
                      </a:r>
                      <a:endParaRPr lang="de-DE" sz="1400" i="1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Mean</a:t>
                      </a:r>
                      <a:endParaRPr lang="de-DE" sz="1400" spc="-100" baseline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SD</a:t>
                      </a: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Mean</a:t>
                      </a: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SD</a:t>
                      </a: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Mean</a:t>
                      </a:r>
                      <a:endParaRPr lang="de-DE" sz="1400" spc="-100" baseline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SD</a:t>
                      </a: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Mean</a:t>
                      </a:r>
                      <a:endParaRPr lang="de-DE" sz="1400" spc="-100" baseline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SD</a:t>
                      </a: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Mean</a:t>
                      </a:r>
                      <a:endParaRPr lang="de-DE" sz="1400" spc="-100" baseline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SD</a:t>
                      </a: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Mean</a:t>
                      </a:r>
                      <a:endParaRPr lang="de-DE" sz="1400" spc="-100" baseline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SD</a:t>
                      </a:r>
                      <a:endParaRPr lang="de-DE" sz="1400" spc="-100" baseline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9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age</a:t>
                      </a: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21.48</a:t>
                      </a: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2.33</a:t>
                      </a:r>
                      <a:endParaRPr lang="de-DE" sz="1400" spc="-100" baseline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21.82</a:t>
                      </a: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2.21</a:t>
                      </a: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21.21</a:t>
                      </a: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2.39</a:t>
                      </a: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21.83</a:t>
                      </a:r>
                      <a:endParaRPr lang="de-DE" sz="1400" spc="-100" baseline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2.03</a:t>
                      </a:r>
                      <a:endParaRPr lang="de-DE" sz="1400" spc="-100" baseline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21.98</a:t>
                      </a: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1.55</a:t>
                      </a:r>
                      <a:endParaRPr lang="de-DE" sz="1400" spc="-100" baseline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21.73</a:t>
                      </a: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2.31</a:t>
                      </a:r>
                      <a:endParaRPr lang="de-DE" sz="1400" spc="-100" baseline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399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female</a:t>
                      </a: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0.09</a:t>
                      </a: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0.29</a:t>
                      </a:r>
                      <a:endParaRPr lang="de-DE" sz="1400" spc="-100" baseline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0.16</a:t>
                      </a: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0.37</a:t>
                      </a: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0.04</a:t>
                      </a: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0.20</a:t>
                      </a: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0.27</a:t>
                      </a:r>
                      <a:endParaRPr lang="de-DE" sz="1400" spc="-100" baseline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0.44</a:t>
                      </a:r>
                      <a:endParaRPr lang="de-DE" sz="1400" spc="-100" baseline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0.42</a:t>
                      </a:r>
                      <a:endParaRPr lang="de-DE" sz="1400" spc="-100" baseline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0.49</a:t>
                      </a:r>
                      <a:endParaRPr lang="de-DE" sz="1400" spc="-100" baseline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0.17</a:t>
                      </a: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0.37</a:t>
                      </a:r>
                      <a:endParaRPr lang="de-DE" sz="1400" spc="-100" baseline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9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schooling</a:t>
                      </a: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4.05</a:t>
                      </a: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0.27</a:t>
                      </a: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4.09</a:t>
                      </a: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0.31</a:t>
                      </a: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3.99</a:t>
                      </a: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0.18</a:t>
                      </a: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3.76</a:t>
                      </a: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0.43</a:t>
                      </a: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3.78</a:t>
                      </a: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0.41</a:t>
                      </a: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3.73</a:t>
                      </a: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0.44</a:t>
                      </a: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9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VT </a:t>
                      </a:r>
                      <a:r>
                        <a:rPr lang="en-US" sz="1400" spc="-1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degree </a:t>
                      </a:r>
                      <a:r>
                        <a:rPr lang="en-US" sz="1400" spc="-1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rank</a:t>
                      </a: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2.67</a:t>
                      </a:r>
                      <a:endParaRPr lang="de-DE" sz="1400" spc="-100" baseline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0.81</a:t>
                      </a:r>
                      <a:endParaRPr lang="de-DE" sz="1400" spc="-100" baseline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2.71</a:t>
                      </a:r>
                      <a:endParaRPr lang="de-DE" sz="1400" spc="-100" baseline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0.75</a:t>
                      </a:r>
                      <a:endParaRPr lang="de-DE" sz="1400" spc="-100" baseline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2.64</a:t>
                      </a:r>
                      <a:endParaRPr lang="de-DE" sz="1400" spc="-100" baseline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0.85</a:t>
                      </a:r>
                      <a:endParaRPr lang="de-DE" sz="1400" spc="-100" baseline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2.56</a:t>
                      </a: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0.78</a:t>
                      </a:r>
                      <a:endParaRPr lang="de-DE" sz="1400" spc="-100" baseline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2.48</a:t>
                      </a:r>
                      <a:endParaRPr lang="de-DE" sz="1400" spc="-100" baseline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0.74</a:t>
                      </a:r>
                      <a:endParaRPr lang="de-DE" sz="1400" spc="-100" baseline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2.63</a:t>
                      </a:r>
                      <a:endParaRPr lang="de-DE" sz="1400" spc="-100" baseline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0.81</a:t>
                      </a:r>
                      <a:endParaRPr lang="de-DE" sz="1400" spc="-100" baseline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9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prior </a:t>
                      </a:r>
                      <a:r>
                        <a:rPr lang="en-US" sz="1400" spc="-1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VT</a:t>
                      </a: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0.60</a:t>
                      </a: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0.49</a:t>
                      </a: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0.52</a:t>
                      </a: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0.50</a:t>
                      </a: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0.65</a:t>
                      </a: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0.48</a:t>
                      </a: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0.22</a:t>
                      </a: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0.41</a:t>
                      </a: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0.09</a:t>
                      </a: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0.28</a:t>
                      </a: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0.38</a:t>
                      </a:r>
                      <a:endParaRPr lang="de-DE" sz="1400" spc="-100" baseline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0.48</a:t>
                      </a: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9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job at graduation</a:t>
                      </a: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0.02</a:t>
                      </a: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0.12</a:t>
                      </a: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0.01</a:t>
                      </a: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0.12</a:t>
                      </a: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0.02</a:t>
                      </a: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0.13</a:t>
                      </a: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0.28</a:t>
                      </a: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0.45</a:t>
                      </a: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0.13</a:t>
                      </a: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0.33</a:t>
                      </a: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0.38</a:t>
                      </a: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0.49</a:t>
                      </a: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9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i="0" spc="-1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N</a:t>
                      </a:r>
                      <a:endParaRPr lang="de-DE" sz="1400" i="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1180</a:t>
                      </a:r>
                      <a:endParaRPr lang="de-DE" sz="1400" spc="-100" baseline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505</a:t>
                      </a: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de-DE" sz="1400" spc="-100" baseline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675</a:t>
                      </a:r>
                      <a:endParaRPr lang="de-DE" sz="1400" spc="-100" baseline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3242</a:t>
                      </a: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1346</a:t>
                      </a: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1896</a:t>
                      </a: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1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9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400" i="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400" spc="-100" baseline="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46942" marR="4694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962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i="1" kern="1200" spc="-1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Follow-</a:t>
                      </a:r>
                      <a:r>
                        <a:rPr lang="de-DE" sz="1400" i="1" kern="1200" spc="-1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up</a:t>
                      </a:r>
                      <a:endParaRPr lang="de-DE" sz="1400" i="1" kern="1200" spc="-100" baseline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46800" marR="46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spc="-100" baseline="0" dirty="0">
                        <a:latin typeface="+mn-lt"/>
                      </a:endParaRPr>
                    </a:p>
                  </a:txBody>
                  <a:tcPr marL="46800" marR="46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spc="-100" baseline="0">
                        <a:latin typeface="+mn-lt"/>
                      </a:endParaRPr>
                    </a:p>
                  </a:txBody>
                  <a:tcPr marL="46800" marR="46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spc="-100" baseline="0">
                        <a:latin typeface="+mn-lt"/>
                      </a:endParaRPr>
                    </a:p>
                  </a:txBody>
                  <a:tcPr marL="46800" marR="46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spc="-100" baseline="0">
                        <a:latin typeface="+mn-lt"/>
                      </a:endParaRPr>
                    </a:p>
                  </a:txBody>
                  <a:tcPr marL="46800" marR="46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spc="-100" baseline="0">
                        <a:latin typeface="+mn-lt"/>
                      </a:endParaRPr>
                    </a:p>
                  </a:txBody>
                  <a:tcPr marL="46800" marR="46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spc="-100" baseline="0">
                        <a:latin typeface="+mn-lt"/>
                      </a:endParaRPr>
                    </a:p>
                  </a:txBody>
                  <a:tcPr marL="46800" marR="46800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spc="-100" baseline="0">
                        <a:latin typeface="+mn-lt"/>
                      </a:endParaRPr>
                    </a:p>
                  </a:txBody>
                  <a:tcPr marL="46800" marR="468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de-DE" sz="1400" spc="-100" baseline="0">
                        <a:latin typeface="+mn-lt"/>
                      </a:endParaRPr>
                    </a:p>
                  </a:txBody>
                  <a:tcPr marL="46800" marR="46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spc="-100" baseline="0">
                        <a:latin typeface="+mn-lt"/>
                      </a:endParaRPr>
                    </a:p>
                  </a:txBody>
                  <a:tcPr marL="46800" marR="46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spc="-100" baseline="0">
                        <a:latin typeface="+mn-lt"/>
                      </a:endParaRPr>
                    </a:p>
                  </a:txBody>
                  <a:tcPr marL="46800" marR="46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spc="-100" baseline="0" dirty="0">
                        <a:latin typeface="+mn-lt"/>
                      </a:endParaRPr>
                    </a:p>
                  </a:txBody>
                  <a:tcPr marL="46800" marR="46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spc="-100" baseline="0">
                        <a:latin typeface="+mn-lt"/>
                      </a:endParaRPr>
                    </a:p>
                  </a:txBody>
                  <a:tcPr marL="46800" marR="46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spc="-100" baseline="0" dirty="0">
                        <a:latin typeface="+mn-lt"/>
                      </a:endParaRPr>
                    </a:p>
                  </a:txBody>
                  <a:tcPr marL="46800" marR="46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962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spc="-1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employed</a:t>
                      </a:r>
                      <a:endParaRPr lang="de-DE" sz="1400" kern="1200" spc="-100" baseline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46800" marR="46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spc="-1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0.74</a:t>
                      </a:r>
                      <a:endParaRPr lang="de-DE" sz="1400" kern="1200" spc="-100" baseline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46800" marR="46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kern="1200" spc="-1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0.44</a:t>
                      </a:r>
                      <a:endParaRPr lang="de-DE" sz="1400" kern="1200" spc="-100" baseline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46800" marR="46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spc="-1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0.78</a:t>
                      </a:r>
                      <a:endParaRPr lang="de-DE" sz="1400" kern="1200" spc="-100" baseline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46800" marR="46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kern="1200" spc="-1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0.41</a:t>
                      </a:r>
                      <a:endParaRPr lang="de-DE" sz="1400" kern="1200" spc="-100" baseline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46800" marR="46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spc="-1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0.70</a:t>
                      </a:r>
                      <a:endParaRPr lang="de-DE" sz="1400" kern="1200" spc="-100" baseline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46800" marR="46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kern="1200" spc="-1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0.46</a:t>
                      </a:r>
                      <a:endParaRPr lang="de-DE" sz="1400" kern="1200" spc="-100" baseline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46800" marR="46800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400" kern="1200" spc="-100" baseline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46800" marR="468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spc="-1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0.79</a:t>
                      </a:r>
                      <a:endParaRPr lang="de-DE" sz="1400" kern="1200" spc="-100" baseline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46800" marR="46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kern="1200" spc="-1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0.41</a:t>
                      </a:r>
                      <a:endParaRPr lang="de-DE" sz="1400" kern="1200" spc="-100" baseline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46800" marR="46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spc="-1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0.73</a:t>
                      </a:r>
                      <a:endParaRPr lang="de-DE" sz="1400" kern="1200" spc="-100" baseline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46800" marR="46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kern="1200" spc="-1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0.45</a:t>
                      </a:r>
                      <a:endParaRPr lang="de-DE" sz="1400" kern="1200" spc="-100" baseline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46800" marR="46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spc="-1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0.81</a:t>
                      </a:r>
                      <a:endParaRPr lang="de-DE" sz="1400" kern="1200" spc="-100" baseline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46800" marR="46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kern="1200" spc="-1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0.39</a:t>
                      </a:r>
                      <a:endParaRPr lang="de-DE" sz="1400" kern="1200" spc="-100" baseline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46800" marR="46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024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spc="-1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N</a:t>
                      </a:r>
                      <a:endParaRPr lang="de-DE" sz="1400" kern="1200" spc="-100" baseline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46800" marR="46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spc="-1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901</a:t>
                      </a:r>
                      <a:endParaRPr lang="de-DE" sz="1400" kern="1200" spc="-100" baseline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46800" marR="46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400" kern="1200" spc="-100" baseline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46800" marR="46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spc="-1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435</a:t>
                      </a:r>
                      <a:endParaRPr lang="de-DE" sz="1400" kern="1200" spc="-100" baseline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46800" marR="46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400" kern="1200" spc="-100" baseline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46800" marR="46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spc="-1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466</a:t>
                      </a:r>
                      <a:endParaRPr lang="de-DE" sz="1400" kern="1200" spc="-100" baseline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46800" marR="46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400" kern="1200" spc="-100" baseline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46800" marR="46800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400" kern="1200" spc="-100" baseline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46800" marR="468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spc="-1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1793</a:t>
                      </a:r>
                      <a:endParaRPr lang="de-DE" sz="1400" kern="1200" spc="-100" baseline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46800" marR="46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400" kern="1200" spc="-100" baseline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46800" marR="46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spc="-1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451</a:t>
                      </a:r>
                      <a:endParaRPr lang="de-DE" sz="1400" kern="1200" spc="-100" baseline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46800" marR="46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400" kern="1200" spc="-100" baseline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46800" marR="46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spc="-1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1342</a:t>
                      </a:r>
                      <a:endParaRPr lang="de-DE" sz="1400" kern="1200" spc="-100" baseline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46800" marR="46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400" kern="1200" spc="-100" baseline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46800" marR="46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004997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59532" y="250825"/>
            <a:ext cx="6838193" cy="1090613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54534A"/>
                </a:solidFill>
              </a:rPr>
              <a:t>7 </a:t>
            </a:r>
            <a:r>
              <a:rPr lang="en-US" dirty="0" err="1" smtClean="0">
                <a:solidFill>
                  <a:srgbClr val="54534A"/>
                </a:solidFill>
              </a:rPr>
              <a:t>Programme</a:t>
            </a:r>
            <a:r>
              <a:rPr lang="en-US" dirty="0" smtClean="0">
                <a:solidFill>
                  <a:srgbClr val="54534A"/>
                </a:solidFill>
              </a:rPr>
              <a:t> impact on employment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0E63715-7189-47CC-8BD0-AD74A306E2B2}" type="slidenum">
              <a:rPr lang="de-DE" smtClean="0"/>
              <a:pPr>
                <a:defRPr/>
              </a:pPr>
              <a:t>11</a:t>
            </a:fld>
            <a:endParaRPr lang="de-DE"/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5737302"/>
              </p:ext>
            </p:extLst>
          </p:nvPr>
        </p:nvGraphicFramePr>
        <p:xfrm>
          <a:off x="359533" y="1844824"/>
          <a:ext cx="8424935" cy="3457389"/>
        </p:xfrm>
        <a:graphic>
          <a:graphicData uri="http://schemas.openxmlformats.org/drawingml/2006/table">
            <a:tbl>
              <a:tblPr/>
              <a:tblGrid>
                <a:gridCol w="2239063"/>
                <a:gridCol w="910804"/>
                <a:gridCol w="607203"/>
                <a:gridCol w="151800"/>
                <a:gridCol w="834903"/>
                <a:gridCol w="493352"/>
                <a:gridCol w="151800"/>
                <a:gridCol w="834903"/>
                <a:gridCol w="569252"/>
                <a:gridCol w="37950"/>
                <a:gridCol w="910804"/>
                <a:gridCol w="683101"/>
              </a:tblGrid>
              <a:tr h="265953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 spc="-10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 </a:t>
                      </a: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 spc="-1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(1)</a:t>
                      </a:r>
                      <a:endParaRPr lang="de-DE" sz="1400" b="0" i="0" u="none" strike="noStrike" spc="-10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de-DE" sz="1400" b="0" i="0" u="none" strike="noStrike" spc="-10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 spc="-1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(2)</a:t>
                      </a:r>
                      <a:endParaRPr lang="de-DE" sz="1400" b="0" i="0" u="none" strike="noStrike" spc="-10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de-DE" sz="1400" b="0" i="0" u="none" strike="noStrike" spc="-10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 spc="-1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(3)</a:t>
                      </a:r>
                      <a:r>
                        <a:rPr lang="de-DE" sz="1400" b="0" i="0" u="none" strike="noStrike" spc="-10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 </a:t>
                      </a: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de-DE" sz="1400" b="0" i="0" u="none" strike="noStrike" spc="-10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 spc="-1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(4)</a:t>
                      </a:r>
                      <a:endParaRPr lang="de-DE" sz="1400" b="0" i="0" u="none" strike="noStrike" spc="-10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33" marR="5033" marT="503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65953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 spc="-10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 </a:t>
                      </a: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 spc="-1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coeff</a:t>
                      </a:r>
                      <a:r>
                        <a:rPr lang="de-DE" sz="1400" b="0" i="0" u="none" strike="noStrike" spc="-1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.</a:t>
                      </a:r>
                      <a:endParaRPr lang="de-DE" sz="1400" b="0" i="0" u="none" strike="noStrike" spc="-10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 spc="-10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t</a:t>
                      </a: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de-DE" sz="1400" b="0" i="0" u="none" strike="noStrike" spc="-10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 spc="-1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coeff</a:t>
                      </a:r>
                      <a:r>
                        <a:rPr lang="de-DE" sz="1400" b="0" i="0" u="none" strike="noStrike" spc="-1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.</a:t>
                      </a:r>
                      <a:endParaRPr lang="de-DE" sz="1400" b="0" i="0" u="none" strike="noStrike" spc="-10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 spc="-10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t</a:t>
                      </a: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de-DE" sz="1400" b="0" i="0" u="none" strike="noStrike" spc="-10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 spc="-1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coeff</a:t>
                      </a:r>
                      <a:r>
                        <a:rPr lang="de-DE" sz="1400" b="0" i="0" u="none" strike="noStrike" spc="-1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.</a:t>
                      </a:r>
                      <a:endParaRPr lang="de-DE" sz="1400" b="0" i="0" u="none" strike="noStrike" spc="-10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 spc="-10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t</a:t>
                      </a: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de-DE" sz="1400" b="0" i="0" u="none" strike="noStrike" spc="-10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 spc="-1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coeff</a:t>
                      </a:r>
                      <a:r>
                        <a:rPr lang="de-DE" sz="1400" b="0" i="0" u="none" strike="noStrike" spc="-1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.</a:t>
                      </a:r>
                      <a:endParaRPr lang="de-DE" sz="1400" b="0" i="0" u="none" strike="noStrike" spc="-10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 spc="-10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t</a:t>
                      </a: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953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 spc="-1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Treated</a:t>
                      </a:r>
                      <a:r>
                        <a:rPr lang="de-DE" sz="1400" b="0" i="0" u="none" strike="noStrike" spc="-10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lang="de-DE" sz="1400" b="0" i="0" u="none" strike="noStrike" spc="-1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school</a:t>
                      </a:r>
                      <a:endParaRPr lang="de-DE" sz="1400" b="0" i="0" u="none" strike="noStrike" spc="-10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 spc="-10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-0.061</a:t>
                      </a:r>
                      <a:r>
                        <a:rPr lang="de-DE" sz="1400" b="0" i="0" u="none" strike="noStrike" spc="-100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**</a:t>
                      </a:r>
                      <a:r>
                        <a:rPr lang="de-DE" sz="1400" b="0" i="0" u="none" strike="noStrike" spc="-100" baseline="300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**</a:t>
                      </a:r>
                      <a:endParaRPr lang="de-DE" sz="1400" b="0" i="0" u="none" strike="noStrike" spc="-100" dirty="0">
                        <a:solidFill>
                          <a:schemeClr val="bg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 spc="-10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-2.04</a:t>
                      </a: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de-DE" sz="1400" b="0" i="0" u="none" strike="noStrike" spc="-10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 spc="-1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0.002</a:t>
                      </a:r>
                      <a:r>
                        <a:rPr lang="de-DE" sz="1400" b="0" i="0" u="none" strike="noStrike" spc="-1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*</a:t>
                      </a:r>
                      <a:r>
                        <a:rPr lang="de-DE" sz="1400" b="0" i="0" u="none" strike="noStrike" spc="-100" baseline="300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*</a:t>
                      </a:r>
                      <a:endParaRPr lang="de-DE" sz="1400" b="0" i="0" u="none" strike="noStrike" spc="-100" dirty="0">
                        <a:solidFill>
                          <a:schemeClr val="bg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 spc="-10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-0.05</a:t>
                      </a: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de-DE" sz="1400" b="0" i="0" u="none" strike="noStrike" spc="-10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 spc="-10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0.161</a:t>
                      </a:r>
                      <a:r>
                        <a:rPr lang="de-DE" sz="1400" b="0" i="0" u="none" strike="noStrike" spc="-1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***</a:t>
                      </a:r>
                      <a:endParaRPr lang="de-DE" sz="1400" b="0" i="0" u="none" strike="noStrike" spc="-10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 spc="-10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-4.52</a:t>
                      </a: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de-DE" sz="1400" b="0" i="0" u="none" strike="noStrike" spc="-10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 spc="-10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0.247</a:t>
                      </a:r>
                      <a:r>
                        <a:rPr lang="de-DE" sz="1400" b="0" i="0" u="none" strike="noStrike" spc="-100" baseline="3000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***</a:t>
                      </a:r>
                      <a:endParaRPr lang="de-DE" sz="1400" b="0" i="0" u="none" strike="noStrike" spc="-10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 spc="-10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-4.64</a:t>
                      </a: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65953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 spc="-1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Supported</a:t>
                      </a:r>
                      <a:r>
                        <a:rPr lang="de-DE" sz="1400" b="0" i="0" u="none" strike="noStrike" spc="-10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lang="de-DE" sz="1400" b="0" i="0" u="none" strike="noStrike" spc="-1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occupation</a:t>
                      </a:r>
                      <a:endParaRPr lang="de-DE" sz="1400" b="0" i="0" u="none" strike="noStrike" spc="-10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 spc="-10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-0.126</a:t>
                      </a:r>
                      <a:r>
                        <a:rPr lang="de-DE" sz="1400" b="0" i="0" u="none" strike="noStrike" spc="-100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***</a:t>
                      </a:r>
                      <a:r>
                        <a:rPr lang="de-DE" sz="1400" b="0" i="0" u="none" strike="noStrike" spc="-100" baseline="300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*</a:t>
                      </a:r>
                      <a:endParaRPr lang="de-DE" sz="1400" b="0" i="0" u="none" strike="noStrike" spc="-10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 spc="-10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-3.93</a:t>
                      </a: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de-DE" sz="1400" b="0" i="0" u="none" strike="noStrike" spc="-10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 spc="-10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-0.109</a:t>
                      </a:r>
                      <a:r>
                        <a:rPr lang="de-DE" sz="1400" b="0" i="0" u="none" strike="noStrike" spc="-1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***</a:t>
                      </a:r>
                      <a:endParaRPr lang="de-DE" sz="1400" b="0" i="0" u="none" strike="noStrike" spc="-10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 spc="-10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-3.35</a:t>
                      </a: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de-DE" sz="1400" b="0" i="0" u="none" strike="noStrike" spc="-10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 spc="-10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-0.186</a:t>
                      </a:r>
                      <a:r>
                        <a:rPr lang="de-DE" sz="1400" b="0" i="0" u="none" strike="noStrike" spc="-1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***</a:t>
                      </a:r>
                      <a:endParaRPr lang="de-DE" sz="1400" b="0" i="0" u="none" strike="noStrike" spc="-10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 spc="-10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-2.75</a:t>
                      </a: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de-DE" sz="1400" b="0" i="0" u="none" strike="noStrike" spc="-10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 spc="-10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-0.155</a:t>
                      </a:r>
                      <a:r>
                        <a:rPr lang="de-DE" sz="1400" b="0" i="0" u="none" strike="noStrike" spc="-100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**</a:t>
                      </a:r>
                      <a:r>
                        <a:rPr lang="de-DE" sz="1400" b="0" i="0" u="none" strike="noStrike" spc="-100" baseline="300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*</a:t>
                      </a:r>
                      <a:endParaRPr lang="de-DE" sz="1400" b="0" i="0" u="none" strike="noStrike" spc="-10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 spc="-10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-2.01</a:t>
                      </a: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953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 spc="-1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Tr</a:t>
                      </a:r>
                      <a:r>
                        <a:rPr lang="de-DE" sz="1400" b="0" i="0" u="none" strike="noStrike" spc="-1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. </a:t>
                      </a:r>
                      <a:r>
                        <a:rPr lang="de-DE" sz="1400" b="0" i="0" u="none" strike="noStrike" spc="-1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school</a:t>
                      </a:r>
                      <a:r>
                        <a:rPr lang="de-DE" sz="1400" b="0" i="0" u="none" strike="noStrike" spc="-1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*</a:t>
                      </a:r>
                      <a:r>
                        <a:rPr lang="de-DE" sz="1400" b="0" i="0" u="none" strike="noStrike" spc="-1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supported</a:t>
                      </a:r>
                      <a:r>
                        <a:rPr lang="de-DE" sz="1400" b="0" i="0" u="none" strike="noStrike" spc="-1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lang="de-DE" sz="1400" b="0" i="0" u="none" strike="noStrike" spc="-1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occ</a:t>
                      </a:r>
                      <a:r>
                        <a:rPr lang="de-DE" sz="1400" b="0" i="0" u="none" strike="noStrike" spc="-1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.</a:t>
                      </a:r>
                      <a:endParaRPr lang="de-DE" sz="1400" b="0" i="0" u="none" strike="noStrike" spc="-10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 spc="-10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0.167</a:t>
                      </a:r>
                      <a:r>
                        <a:rPr lang="de-DE" sz="1400" b="0" i="0" u="none" strike="noStrike" spc="-1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***</a:t>
                      </a:r>
                      <a:endParaRPr lang="de-DE" sz="1400" b="0" i="0" u="none" strike="noStrike" spc="-10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 spc="-10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-3.82</a:t>
                      </a: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de-DE" sz="1400" b="0" i="0" u="none" strike="noStrike" spc="-10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 spc="-10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0.108</a:t>
                      </a:r>
                      <a:r>
                        <a:rPr lang="de-DE" sz="1400" b="0" i="0" u="none" strike="noStrike" spc="-100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**</a:t>
                      </a:r>
                      <a:r>
                        <a:rPr lang="de-DE" sz="1400" b="0" i="0" u="none" strike="noStrike" spc="-100" baseline="300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*</a:t>
                      </a:r>
                      <a:endParaRPr lang="de-DE" sz="1400" b="0" i="0" u="none" strike="noStrike" spc="-10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 spc="-10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-2.36</a:t>
                      </a: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de-DE" sz="1400" b="0" i="0" u="none" strike="noStrike" spc="-10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 spc="-10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0.272</a:t>
                      </a:r>
                      <a:r>
                        <a:rPr lang="de-DE" sz="1400" b="0" i="0" u="none" strike="noStrike" spc="-1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***</a:t>
                      </a:r>
                      <a:endParaRPr lang="de-DE" sz="1400" b="0" i="0" u="none" strike="noStrike" spc="-10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 spc="-10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-3.93</a:t>
                      </a: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de-DE" sz="1400" b="0" i="0" u="none" strike="noStrike" spc="-10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 spc="-10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0.217</a:t>
                      </a:r>
                      <a:r>
                        <a:rPr lang="de-DE" sz="1400" b="0" i="0" u="none" strike="noStrike" spc="-1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**</a:t>
                      </a:r>
                      <a:endParaRPr lang="de-DE" sz="1400" b="0" i="0" u="none" strike="noStrike" spc="-10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 spc="-10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-2.44</a:t>
                      </a: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953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 spc="-10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Age</a:t>
                      </a: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 spc="-10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0.013</a:t>
                      </a:r>
                      <a:r>
                        <a:rPr lang="de-DE" sz="1400" b="0" i="0" u="none" strike="noStrike" spc="-1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***</a:t>
                      </a:r>
                      <a:endParaRPr lang="de-DE" sz="1400" b="0" i="0" u="none" strike="noStrike" spc="-10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 spc="-10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-3.64</a:t>
                      </a: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de-DE" sz="1400" b="0" i="0" u="none" strike="noStrike" spc="-10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 spc="-1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0.013</a:t>
                      </a:r>
                      <a:r>
                        <a:rPr lang="de-DE" sz="1400" b="0" i="0" u="none" strike="noStrike" spc="-1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***</a:t>
                      </a:r>
                      <a:endParaRPr lang="de-DE" sz="1400" b="0" i="0" u="none" strike="noStrike" spc="-10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 spc="-10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-3.44</a:t>
                      </a: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de-DE" sz="1400" b="0" i="0" u="none" strike="noStrike" spc="-10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 spc="-10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0.008</a:t>
                      </a:r>
                      <a:r>
                        <a:rPr lang="de-DE" sz="1400" b="0" i="0" u="none" strike="noStrike" spc="-100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**</a:t>
                      </a:r>
                      <a:endParaRPr lang="de-DE" sz="1400" b="0" i="0" u="none" strike="noStrike" spc="-10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 spc="-10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-1.97</a:t>
                      </a: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de-DE" sz="1400" b="0" i="0" u="none" strike="noStrike" spc="-10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 spc="-10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0.008</a:t>
                      </a:r>
                      <a:r>
                        <a:rPr lang="de-DE" sz="1400" b="0" i="0" u="none" strike="noStrike" spc="-100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*</a:t>
                      </a:r>
                      <a:r>
                        <a:rPr lang="de-DE" sz="1400" b="0" i="0" u="none" strike="noStrike" spc="-100" baseline="300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*</a:t>
                      </a:r>
                      <a:endParaRPr lang="de-DE" sz="1400" b="0" i="0" u="none" strike="noStrike" spc="-10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 spc="-10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-1.89</a:t>
                      </a: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953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 spc="-10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Sex</a:t>
                      </a: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 spc="-10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-0.099</a:t>
                      </a:r>
                      <a:r>
                        <a:rPr lang="de-DE" sz="1400" b="0" i="0" u="none" strike="noStrike" spc="-100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***</a:t>
                      </a:r>
                      <a:r>
                        <a:rPr lang="de-DE" sz="1400" b="0" i="0" u="none" strike="noStrike" spc="-100" baseline="300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*</a:t>
                      </a:r>
                      <a:endParaRPr lang="de-DE" sz="1400" b="0" i="0" u="none" strike="noStrike" spc="-10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 spc="-10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-3.85</a:t>
                      </a: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de-DE" sz="1400" b="0" i="0" u="none" strike="noStrike" spc="-10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 spc="-10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-0.105</a:t>
                      </a:r>
                      <a:r>
                        <a:rPr lang="de-DE" sz="1400" b="0" i="0" u="none" strike="noStrike" spc="-1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***</a:t>
                      </a:r>
                      <a:endParaRPr lang="de-DE" sz="1400" b="0" i="0" u="none" strike="noStrike" spc="-10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 spc="-10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-3.76</a:t>
                      </a: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de-DE" sz="1400" b="0" i="0" u="none" strike="noStrike" spc="-10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 spc="-10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-</a:t>
                      </a:r>
                      <a:r>
                        <a:rPr lang="de-DE" sz="1400" b="0" i="0" u="none" strike="noStrike" spc="-1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0.014</a:t>
                      </a:r>
                      <a:r>
                        <a:rPr lang="de-DE" sz="1400" b="0" i="0" u="none" strike="noStrike" spc="-100" baseline="300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**</a:t>
                      </a:r>
                      <a:endParaRPr lang="de-DE" sz="1400" b="0" i="0" u="none" strike="noStrike" spc="-10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 spc="-10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-0.35</a:t>
                      </a: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de-DE" sz="1400" b="0" i="0" u="none" strike="noStrike" spc="-10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 spc="-10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-</a:t>
                      </a:r>
                      <a:r>
                        <a:rPr lang="de-DE" sz="1400" b="0" i="0" u="none" strike="noStrike" spc="-1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0.023</a:t>
                      </a:r>
                      <a:r>
                        <a:rPr lang="de-DE" sz="1400" b="0" i="0" u="none" strike="noStrike" spc="-1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**</a:t>
                      </a:r>
                      <a:endParaRPr lang="de-DE" sz="1400" b="0" i="0" u="none" strike="noStrike" spc="-10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 spc="-10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-0.58</a:t>
                      </a: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953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 spc="-10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North</a:t>
                      </a: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 spc="-10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0.825</a:t>
                      </a:r>
                      <a:r>
                        <a:rPr lang="de-DE" sz="1400" b="0" i="0" u="none" strike="noStrike" spc="-1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***</a:t>
                      </a:r>
                      <a:endParaRPr lang="de-DE" sz="1400" b="0" i="0" u="none" strike="noStrike" spc="-10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 spc="-10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-11.63</a:t>
                      </a: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de-DE" sz="1400" b="0" i="0" u="none" strike="noStrike" spc="-10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 spc="-10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0.774</a:t>
                      </a:r>
                      <a:r>
                        <a:rPr lang="de-DE" sz="1400" b="0" i="0" u="none" strike="noStrike" spc="-1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***</a:t>
                      </a:r>
                      <a:endParaRPr lang="de-DE" sz="1400" b="0" i="0" u="none" strike="noStrike" spc="-10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 spc="-10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-9.99</a:t>
                      </a: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de-DE" sz="1400" b="0" i="0" u="none" strike="noStrike" spc="-10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 spc="-10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-0.608</a:t>
                      </a:r>
                      <a:r>
                        <a:rPr lang="de-DE" sz="1400" b="0" i="0" u="none" strike="noStrike" spc="-1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***</a:t>
                      </a:r>
                      <a:endParaRPr lang="de-DE" sz="1400" b="0" i="0" u="none" strike="noStrike" spc="-10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 spc="-10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-4.22</a:t>
                      </a: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de-DE" sz="1400" b="0" i="0" u="none" strike="noStrike" spc="-10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 spc="-10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-0.807</a:t>
                      </a:r>
                      <a:r>
                        <a:rPr lang="de-DE" sz="1400" b="0" i="0" u="none" strike="noStrike" spc="-1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***</a:t>
                      </a:r>
                      <a:endParaRPr lang="de-DE" sz="1400" b="0" i="0" u="none" strike="noStrike" spc="-10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 spc="-10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-4.16</a:t>
                      </a: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953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 spc="-10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VT </a:t>
                      </a:r>
                      <a:r>
                        <a:rPr lang="de-DE" sz="1400" b="0" i="0" u="none" strike="noStrike" spc="-1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degree</a:t>
                      </a:r>
                      <a:r>
                        <a:rPr lang="de-DE" sz="1400" b="0" i="0" u="none" strike="noStrike" spc="-10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rank</a:t>
                      </a: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de-DE" sz="1400" b="0" i="0" u="none" strike="noStrike" spc="-10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de-DE" sz="1400" b="0" i="0" u="none" strike="noStrike" spc="-10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de-DE" sz="1400" b="0" i="0" u="none" strike="noStrike" spc="-10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 spc="-10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X</a:t>
                      </a: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de-DE" sz="1400" b="0" i="0" u="none" strike="noStrike" spc="-10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de-DE" sz="1400" b="0" i="0" u="none" strike="noStrike" spc="-10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de-DE" sz="1400" b="0" i="0" u="none" strike="noStrike" spc="-10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de-DE" sz="1400" b="0" i="0" u="none" strike="noStrike" spc="-10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de-DE" sz="1400" b="0" i="0" u="none" strike="noStrike" spc="-10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 spc="-10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X</a:t>
                      </a: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spc="-10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33" marR="5033" marT="50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953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 spc="-1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Schooling</a:t>
                      </a:r>
                      <a:r>
                        <a:rPr lang="de-DE" sz="1400" b="0" i="0" u="none" strike="noStrike" spc="-10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lang="de-DE" sz="1400" b="0" i="0" u="none" strike="noStrike" spc="-1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degree</a:t>
                      </a:r>
                      <a:endParaRPr lang="de-DE" sz="1400" b="0" i="0" u="none" strike="noStrike" spc="-10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de-DE" sz="1400" b="0" i="0" u="none" strike="noStrike" spc="-10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de-DE" sz="1400" b="0" i="0" u="none" strike="noStrike" spc="-10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de-DE" sz="1400" b="0" i="0" u="none" strike="noStrike" spc="-10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de-DE" sz="1400" b="0" i="0" u="none" strike="noStrike" spc="-10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de-DE" sz="1400" b="0" i="0" u="none" strike="noStrike" spc="-10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de-DE" sz="1400" b="0" i="0" u="none" strike="noStrike" spc="-10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 spc="-10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X</a:t>
                      </a: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de-DE" sz="1400" b="0" i="0" u="none" strike="noStrike" spc="-10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de-DE" sz="1400" b="0" i="0" u="none" strike="noStrike" spc="-10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 spc="-10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X</a:t>
                      </a: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spc="-10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33" marR="5033" marT="50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953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 spc="-10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Constant</a:t>
                      </a: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 spc="-10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0.722</a:t>
                      </a:r>
                      <a:r>
                        <a:rPr lang="de-DE" sz="1400" b="0" i="0" u="none" strike="noStrike" spc="-1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***</a:t>
                      </a:r>
                      <a:endParaRPr lang="de-DE" sz="1400" b="0" i="0" u="none" strike="noStrike" spc="-10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 spc="-10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-7.99</a:t>
                      </a: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de-DE" sz="1400" b="0" i="0" u="none" strike="noStrike" spc="-10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 spc="-10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0.668</a:t>
                      </a:r>
                      <a:r>
                        <a:rPr lang="de-DE" sz="1400" b="0" i="0" u="none" strike="noStrike" spc="-1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***</a:t>
                      </a:r>
                      <a:endParaRPr lang="de-DE" sz="1400" b="0" i="0" u="none" strike="noStrike" spc="-10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 spc="-10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-6.78</a:t>
                      </a: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de-DE" sz="1400" b="0" i="0" u="none" strike="noStrike" spc="-10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 spc="-10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0.557</a:t>
                      </a:r>
                      <a:r>
                        <a:rPr lang="de-DE" sz="1400" b="0" i="0" u="none" strike="noStrike" spc="-1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***</a:t>
                      </a:r>
                      <a:endParaRPr lang="de-DE" sz="1400" b="0" i="0" u="none" strike="noStrike" spc="-10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 spc="-10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-3.8</a:t>
                      </a: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de-DE" sz="1400" b="0" i="0" u="none" strike="noStrike" spc="-10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 spc="-10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0.583</a:t>
                      </a:r>
                      <a:r>
                        <a:rPr lang="de-DE" sz="1400" b="0" i="0" u="none" strike="noStrike" spc="-1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***</a:t>
                      </a:r>
                      <a:endParaRPr lang="de-DE" sz="1400" b="0" i="0" u="none" strike="noStrike" spc="-10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 spc="-10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-3.65</a:t>
                      </a: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953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 spc="-10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N</a:t>
                      </a: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 spc="-10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2664</a:t>
                      </a: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 spc="-10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 </a:t>
                      </a: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de-DE" sz="1400" b="0" i="0" u="none" strike="noStrike" spc="-10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 spc="-10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2184</a:t>
                      </a: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 spc="-10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 </a:t>
                      </a: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de-DE" sz="1400" b="0" i="0" u="none" strike="noStrike" spc="-10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 spc="-10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586</a:t>
                      </a: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 spc="-10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 </a:t>
                      </a: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de-DE" sz="1400" b="0" i="0" u="none" strike="noStrike" spc="-10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 spc="-10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570</a:t>
                      </a: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spc="-10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33" marR="5033" marT="503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65953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b="0" i="0" u="none" strike="noStrike" spc="-10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Adj. R-Square</a:t>
                      </a: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 spc="-10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0.09</a:t>
                      </a: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 spc="-10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 </a:t>
                      </a: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de-DE" sz="1400" b="0" i="0" u="none" strike="noStrike" spc="-10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 spc="-10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0.11</a:t>
                      </a: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 spc="-10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 </a:t>
                      </a: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de-DE" sz="1400" b="0" i="0" u="none" strike="noStrike" spc="-10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 spc="-10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0.14</a:t>
                      </a: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 spc="-10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 </a:t>
                      </a: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de-DE" sz="1400" b="0" i="0" u="none" strike="noStrike" spc="-10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 spc="-10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0.17</a:t>
                      </a: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b="0" i="0" u="none" strike="noStrike" spc="-10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 </a:t>
                      </a: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840113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59532" y="250825"/>
            <a:ext cx="6838193" cy="1090613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54534A"/>
                </a:solidFill>
              </a:rPr>
              <a:t>7 </a:t>
            </a:r>
            <a:r>
              <a:rPr lang="en-US" dirty="0" err="1">
                <a:solidFill>
                  <a:srgbClr val="54534A"/>
                </a:solidFill>
              </a:rPr>
              <a:t>Programme</a:t>
            </a:r>
            <a:r>
              <a:rPr lang="en-US" dirty="0">
                <a:solidFill>
                  <a:srgbClr val="54534A"/>
                </a:solidFill>
              </a:rPr>
              <a:t> </a:t>
            </a:r>
            <a:r>
              <a:rPr lang="en-US" dirty="0" smtClean="0">
                <a:solidFill>
                  <a:srgbClr val="54534A"/>
                </a:solidFill>
              </a:rPr>
              <a:t>impact on satisfaction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0E63715-7189-47CC-8BD0-AD74A306E2B2}" type="slidenum">
              <a:rPr lang="de-DE" smtClean="0"/>
              <a:pPr>
                <a:defRPr/>
              </a:pPr>
              <a:t>12</a:t>
            </a:fld>
            <a:endParaRPr lang="de-DE"/>
          </a:p>
        </p:txBody>
      </p:sp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8372935"/>
              </p:ext>
            </p:extLst>
          </p:nvPr>
        </p:nvGraphicFramePr>
        <p:xfrm>
          <a:off x="395536" y="1772816"/>
          <a:ext cx="8332671" cy="2510115"/>
        </p:xfrm>
        <a:graphic>
          <a:graphicData uri="http://schemas.openxmlformats.org/drawingml/2006/table">
            <a:tbl>
              <a:tblPr/>
              <a:tblGrid>
                <a:gridCol w="1431706"/>
                <a:gridCol w="750981"/>
                <a:gridCol w="625625"/>
                <a:gridCol w="36004"/>
                <a:gridCol w="735943"/>
                <a:gridCol w="550299"/>
                <a:gridCol w="81910"/>
                <a:gridCol w="699334"/>
                <a:gridCol w="82933"/>
                <a:gridCol w="483748"/>
                <a:gridCol w="35576"/>
                <a:gridCol w="800410"/>
                <a:gridCol w="109990"/>
                <a:gridCol w="488309"/>
                <a:gridCol w="72008"/>
                <a:gridCol w="721286"/>
                <a:gridCol w="101882"/>
                <a:gridCol w="524727"/>
              </a:tblGrid>
              <a:tr h="142462"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 spc="-100" noProof="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 spc="-100" noProof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 spc="-100" noProof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 spc="-100" noProof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 spc="-100" noProof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 spc="-100" noProof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 spc="-100" noProof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 spc="-100" noProof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GB" sz="1400" b="0" i="0" u="none" strike="noStrike" spc="-100" noProof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 spc="-100" noProof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 spc="-100" noProof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GB" sz="1400" b="0" i="0" u="none" strike="noStrike" spc="-100" noProof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 spc="-100" noProof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 spc="-100" noProof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GB" sz="1400" b="0" i="0" u="none" strike="noStrike" spc="-100" noProof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12211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400" b="0" i="0" u="none" strike="noStrike" spc="-100" noProof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 </a:t>
                      </a:r>
                      <a:endParaRPr lang="en-GB" sz="1400" b="0" i="0" u="none" strike="noStrike" spc="-100" noProof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 spc="-100" noProof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(1)</a:t>
                      </a:r>
                      <a:endParaRPr lang="en-GB" sz="1400" b="0" i="0" u="none" strike="noStrike" spc="-100" noProof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 spc="-100" noProof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 </a:t>
                      </a:r>
                      <a:endParaRPr lang="en-GB" sz="1400" b="0" i="0" u="none" strike="noStrike" spc="-100" noProof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 spc="-100" noProof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(2)</a:t>
                      </a:r>
                      <a:endParaRPr lang="en-GB" sz="1400" b="0" i="0" u="none" strike="noStrike" spc="-100" noProof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 spc="-100" noProof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 </a:t>
                      </a:r>
                      <a:endParaRPr lang="en-GB" sz="1400" b="0" i="0" u="none" strike="noStrike" spc="-100" noProof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 spc="-100" noProof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(3)</a:t>
                      </a:r>
                      <a:endParaRPr lang="en-GB" sz="1400" b="0" i="0" u="none" strike="noStrike" spc="-100" noProof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 spc="-100" noProof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 </a:t>
                      </a:r>
                      <a:endParaRPr lang="en-GB" sz="1400" b="0" i="0" u="none" strike="noStrike" spc="-100" noProof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 spc="-100" noProof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(4)</a:t>
                      </a:r>
                      <a:endParaRPr lang="en-GB" sz="1400" b="0" i="0" u="none" strike="noStrike" spc="-100" noProof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 spc="-100" noProof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 </a:t>
                      </a:r>
                      <a:endParaRPr lang="en-GB" sz="1400" b="0" i="0" u="none" strike="noStrike" spc="-100" noProof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 spc="-100" noProof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(5)</a:t>
                      </a:r>
                      <a:endParaRPr lang="en-GB" sz="1400" b="0" i="0" u="none" strike="noStrike" spc="-100" noProof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71419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400" b="0" i="0" u="none" strike="noStrike" spc="-100" noProof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Satisfaction with</a:t>
                      </a:r>
                      <a:endParaRPr lang="en-GB" sz="1400" b="0" i="0" u="none" strike="noStrike" spc="-100" noProof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 spc="-100" noProof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Relevance</a:t>
                      </a:r>
                      <a:r>
                        <a:rPr lang="en-GB" sz="1400" b="0" i="0" u="none" strike="noStrike" spc="-100" baseline="0" noProof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of s</a:t>
                      </a:r>
                      <a:r>
                        <a:rPr lang="en-GB" sz="1400" b="0" i="0" u="none" strike="noStrike" spc="-100" noProof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kills</a:t>
                      </a:r>
                      <a:endParaRPr lang="en-GB" sz="1400" b="0" i="0" u="none" strike="noStrike" spc="-100" noProof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GB" sz="1400" b="0" i="0" u="none" strike="noStrike" spc="-100" noProof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 spc="-100" noProof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Curriculum</a:t>
                      </a:r>
                      <a:endParaRPr lang="en-GB" sz="1400" b="0" i="0" u="none" strike="noStrike" spc="-100" noProof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GB" sz="1400" b="0" i="0" u="none" strike="noStrike" spc="-100" noProof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 spc="-100" baseline="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Overall </a:t>
                      </a:r>
                      <a:r>
                        <a:rPr lang="en-GB" sz="1400" b="0" i="0" u="none" strike="noStrike" spc="-1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training</a:t>
                      </a:r>
                      <a:endParaRPr lang="en-GB" sz="1400" b="0" i="0" u="none" strike="noStrike" spc="-100" noProof="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GB" sz="1400" b="0" i="0" u="none" strike="noStrike" spc="-100" noProof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 spc="-100" noProof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Theoretical courses</a:t>
                      </a:r>
                      <a:endParaRPr lang="en-GB" sz="1400" b="0" i="0" u="none" strike="noStrike" spc="-100" noProof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GB" sz="1400" b="0" i="0" u="none" strike="noStrike" spc="-100" noProof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 spc="-100" noProof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Practical courses</a:t>
                      </a:r>
                      <a:endParaRPr lang="en-GB" sz="1400" b="0" i="0" u="none" strike="noStrike" spc="-100" noProof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4742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400" b="0" i="0" u="none" strike="noStrike" spc="-1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 </a:t>
                      </a:r>
                      <a:endParaRPr lang="en-GB" sz="1400" b="0" i="0" u="none" strike="noStrike" spc="-100" noProof="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 spc="-100" noProof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Coeff.</a:t>
                      </a:r>
                      <a:endParaRPr lang="en-GB" sz="1400" b="0" i="0" u="none" strike="noStrike" spc="-100" noProof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 spc="-100" noProof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t</a:t>
                      </a:r>
                      <a:endParaRPr lang="en-GB" sz="1400" b="0" i="0" u="none" strike="noStrike" spc="-100" noProof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 spc="-100" noProof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 </a:t>
                      </a:r>
                      <a:endParaRPr lang="en-GB" sz="1400" b="0" i="0" u="none" strike="noStrike" spc="-100" noProof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 spc="-100" noProof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Coeff.</a:t>
                      </a:r>
                      <a:endParaRPr lang="en-GB" sz="1400" b="0" i="0" u="none" strike="noStrike" spc="-100" noProof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 spc="-100" noProof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t</a:t>
                      </a:r>
                      <a:endParaRPr lang="en-GB" sz="1400" b="0" i="0" u="none" strike="noStrike" spc="-100" noProof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 spc="-100" noProof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 </a:t>
                      </a:r>
                      <a:endParaRPr lang="en-GB" sz="1400" b="0" i="0" u="none" strike="noStrike" spc="-100" noProof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 spc="-100" noProof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Coeff.</a:t>
                      </a:r>
                      <a:endParaRPr lang="en-GB" sz="1400" b="0" i="0" u="none" strike="noStrike" spc="-100" noProof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 spc="-1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t</a:t>
                      </a:r>
                      <a:endParaRPr lang="en-GB" sz="1400" b="0" i="0" u="none" strike="noStrike" spc="-100" noProof="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 spc="-100" noProof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 </a:t>
                      </a:r>
                      <a:endParaRPr lang="en-GB" sz="1400" b="0" i="0" u="none" strike="noStrike" spc="-100" noProof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 spc="-100" noProof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Coeff.</a:t>
                      </a:r>
                      <a:endParaRPr lang="en-GB" sz="1400" b="0" i="0" u="none" strike="noStrike" spc="-100" noProof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GB" sz="1200" b="0" i="0" u="none" strike="noStrike" noProof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 spc="-1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t</a:t>
                      </a:r>
                      <a:endParaRPr lang="en-GB" sz="1400" b="0" i="0" u="none" strike="noStrike" spc="-100" noProof="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 spc="-100" noProof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 </a:t>
                      </a:r>
                      <a:endParaRPr lang="en-GB" sz="1400" b="0" i="0" u="none" strike="noStrike" spc="-100" noProof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 spc="-100" noProof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Coeff.</a:t>
                      </a:r>
                      <a:endParaRPr lang="en-GB" sz="1400" b="0" i="0" u="none" strike="noStrike" spc="-100" noProof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 spc="-100" noProof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t</a:t>
                      </a:r>
                      <a:endParaRPr lang="en-GB" sz="1400" b="0" i="0" u="none" strike="noStrike" spc="-100" noProof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671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400" b="0" i="0" u="none" strike="noStrike" spc="-1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Treated school</a:t>
                      </a:r>
                      <a:endParaRPr lang="en-GB" sz="1400" b="0" i="0" u="none" strike="noStrike" spc="-100" noProof="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tabLst>
                          <a:tab pos="0" algn="dec"/>
                          <a:tab pos="177800" algn="dec"/>
                        </a:tabLst>
                      </a:pPr>
                      <a:r>
                        <a:rPr lang="en-GB" sz="1400" b="0" i="0" u="none" strike="noStrike" spc="-1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0.251</a:t>
                      </a:r>
                      <a:r>
                        <a:rPr lang="en-GB" sz="1400" b="0" i="0" u="none" strike="noStrike" spc="-100" noProof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**</a:t>
                      </a:r>
                      <a:endParaRPr lang="en-GB" sz="1400" b="0" i="0" u="none" strike="noStrike" spc="-100" noProof="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 spc="-1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-1.36</a:t>
                      </a:r>
                      <a:endParaRPr lang="en-GB" sz="1400" b="0" i="0" u="none" strike="noStrike" spc="-100" noProof="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GB" sz="1400" b="0" i="0" u="none" strike="noStrike" spc="-100" noProof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 spc="-1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0.405</a:t>
                      </a:r>
                      <a:r>
                        <a:rPr lang="en-GB" sz="1400" b="0" i="0" u="none" strike="noStrike" spc="-100" baseline="300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***</a:t>
                      </a:r>
                      <a:endParaRPr lang="en-GB" sz="1400" b="0" i="0" u="none" strike="noStrike" spc="-100" noProof="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 spc="-1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-2.58</a:t>
                      </a:r>
                      <a:endParaRPr lang="en-GB" sz="1400" b="0" i="0" u="none" strike="noStrike" spc="-100" noProof="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GB" sz="1400" b="0" i="0" u="none" strike="noStrike" spc="-100" noProof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 spc="-1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-1.515</a:t>
                      </a:r>
                      <a:r>
                        <a:rPr lang="en-GB" sz="1400" b="0" i="0" u="none" strike="noStrike" spc="-100" baseline="300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***</a:t>
                      </a:r>
                      <a:endParaRPr lang="en-GB" sz="1400" b="0" i="0" u="none" strike="noStrike" spc="-100" noProof="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 spc="-1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-8.23</a:t>
                      </a:r>
                      <a:endParaRPr lang="en-GB" sz="1400" b="0" i="0" u="none" strike="noStrike" spc="-100" noProof="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GB" sz="1400" b="0" i="0" u="none" strike="noStrike" spc="-100" noProof="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 spc="-1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0.278</a:t>
                      </a:r>
                      <a:r>
                        <a:rPr lang="en-GB" sz="1400" b="0" i="0" u="none" strike="noStrike" spc="-100" baseline="300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*</a:t>
                      </a:r>
                      <a:endParaRPr lang="en-GB" sz="1400" b="0" i="0" u="none" strike="noStrike" spc="-100" noProof="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GB" sz="1200" b="0" i="0" u="none" strike="noStrike" noProof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 spc="-1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-1.71</a:t>
                      </a:r>
                      <a:endParaRPr lang="en-GB" sz="1400" b="0" i="0" u="none" strike="noStrike" spc="-100" noProof="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GB" sz="1400" b="0" i="0" u="none" strike="noStrike" spc="-100" noProof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 spc="-1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-0.079</a:t>
                      </a:r>
                      <a:r>
                        <a:rPr lang="en-GB" sz="1400" b="0" i="0" u="none" strike="noStrike" spc="-100" noProof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**</a:t>
                      </a:r>
                      <a:endParaRPr lang="en-GB" sz="1400" b="0" i="0" u="none" strike="noStrike" spc="-100" noProof="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 spc="-1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-0.51</a:t>
                      </a:r>
                      <a:endParaRPr lang="en-GB" sz="1400" b="0" i="0" u="none" strike="noStrike" spc="-100" noProof="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62671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400" b="0" i="0" u="none" strike="noStrike" spc="-1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Supp. occupation</a:t>
                      </a:r>
                      <a:endParaRPr lang="en-GB" sz="1400" b="0" i="0" u="none" strike="noStrike" spc="-100" noProof="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 spc="-1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0.461</a:t>
                      </a:r>
                      <a:r>
                        <a:rPr lang="en-GB" sz="1400" b="0" i="0" u="none" strike="noStrike" spc="-100" baseline="300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***</a:t>
                      </a:r>
                      <a:endParaRPr lang="en-GB" sz="1400" b="0" i="0" u="none" strike="noStrike" spc="-100" noProof="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 spc="-1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-3.75</a:t>
                      </a:r>
                      <a:endParaRPr lang="en-GB" sz="1400" b="0" i="0" u="none" strike="noStrike" spc="-100" noProof="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GB" sz="1400" b="0" i="0" u="none" strike="noStrike" spc="-100" noProof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 spc="-1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0.162</a:t>
                      </a:r>
                      <a:r>
                        <a:rPr lang="en-GB" sz="1400" b="0" i="0" u="none" strike="noStrike" spc="-100" noProof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**</a:t>
                      </a:r>
                      <a:endParaRPr lang="en-GB" sz="1400" b="0" i="0" u="none" strike="noStrike" spc="-100" noProof="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 spc="-1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-1.16</a:t>
                      </a:r>
                      <a:endParaRPr lang="en-GB" sz="1400" b="0" i="0" u="none" strike="noStrike" spc="-100" noProof="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GB" sz="1400" b="0" i="0" u="none" strike="noStrike" spc="-100" noProof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 spc="-1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-1.168</a:t>
                      </a:r>
                      <a:r>
                        <a:rPr lang="en-GB" sz="1400" b="0" i="0" u="none" strike="noStrike" spc="-100" baseline="300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***</a:t>
                      </a:r>
                      <a:endParaRPr lang="en-GB" sz="1400" b="0" i="0" u="none" strike="noStrike" spc="-100" noProof="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 spc="-100" noProof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-6.49</a:t>
                      </a:r>
                      <a:endParaRPr lang="en-GB" sz="1400" b="0" i="0" u="none" strike="noStrike" spc="-100" noProof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GB" sz="1400" b="0" i="0" u="none" strike="noStrike" spc="-100" noProof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 spc="-100" noProof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0.381</a:t>
                      </a:r>
                      <a:r>
                        <a:rPr lang="en-GB" sz="1400" b="0" i="0" u="none" strike="noStrike" spc="-100" baseline="30000" noProof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**</a:t>
                      </a:r>
                      <a:endParaRPr lang="en-GB" sz="1400" b="0" i="0" u="none" strike="noStrike" spc="-100" noProof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GB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 spc="-100" noProof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-2.43</a:t>
                      </a:r>
                      <a:endParaRPr lang="en-GB" sz="1400" b="0" i="0" u="none" strike="noStrike" spc="-100" noProof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GB" sz="1400" b="0" i="0" u="none" strike="noStrike" spc="-100" noProof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 spc="-1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0.128</a:t>
                      </a:r>
                      <a:r>
                        <a:rPr lang="en-GB" sz="1400" b="0" i="0" u="none" strike="noStrike" spc="-100" noProof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*</a:t>
                      </a:r>
                      <a:endParaRPr lang="en-GB" sz="1400" b="0" i="0" u="none" strike="noStrike" spc="-100" noProof="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 spc="-1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-0.98</a:t>
                      </a:r>
                      <a:endParaRPr lang="en-GB" sz="1400" b="0" i="0" u="none" strike="noStrike" spc="-100" noProof="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462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400" b="0" i="0" u="none" strike="noStrike" spc="-1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Tr. school* supported occ.</a:t>
                      </a:r>
                      <a:endParaRPr lang="en-GB" sz="1400" b="0" i="0" u="none" strike="noStrike" spc="-100" noProof="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33" marR="5033" marT="50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 spc="-100" noProof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-0.422</a:t>
                      </a:r>
                      <a:r>
                        <a:rPr lang="en-GB" sz="1400" b="0" i="0" u="none" strike="noStrike" spc="-100" baseline="30000" noProof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*</a:t>
                      </a:r>
                      <a:r>
                        <a:rPr lang="en-GB" sz="1400" b="0" i="0" u="none" strike="noStrike" spc="-100" noProof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*</a:t>
                      </a:r>
                      <a:endParaRPr lang="en-GB" sz="1400" b="0" i="0" u="none" strike="noStrike" spc="-100" noProof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 spc="-100" noProof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-1.88</a:t>
                      </a:r>
                      <a:endParaRPr lang="en-GB" sz="1400" b="0" i="0" u="none" strike="noStrike" spc="-100" noProof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GB" sz="1400" b="0" i="0" u="none" strike="noStrike" spc="-100" noProof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 spc="-1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-0.890</a:t>
                      </a:r>
                      <a:r>
                        <a:rPr lang="en-GB" sz="1400" b="0" i="0" u="none" strike="noStrike" spc="-100" baseline="300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***</a:t>
                      </a:r>
                      <a:endParaRPr lang="en-GB" sz="1400" b="0" i="0" u="none" strike="noStrike" spc="-100" noProof="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 spc="-1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-4.49</a:t>
                      </a:r>
                      <a:endParaRPr lang="en-GB" sz="1400" b="0" i="0" u="none" strike="noStrike" spc="-100" noProof="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GB" sz="1400" b="0" i="0" u="none" strike="noStrike" spc="-100" noProof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 spc="-1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0.403</a:t>
                      </a:r>
                      <a:r>
                        <a:rPr lang="en-GB" sz="1400" b="0" i="0" u="none" strike="noStrike" spc="-100" baseline="300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*</a:t>
                      </a:r>
                      <a:r>
                        <a:rPr lang="en-GB" sz="1400" b="0" i="0" u="none" strike="noStrike" spc="-100" noProof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*</a:t>
                      </a:r>
                      <a:endParaRPr lang="en-GB" sz="1400" b="0" i="0" u="none" strike="noStrike" spc="-100" noProof="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 spc="-1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-1.72</a:t>
                      </a:r>
                      <a:endParaRPr lang="en-GB" sz="1400" b="0" i="0" u="none" strike="noStrike" spc="-100" noProof="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GB" sz="1400" b="0" i="0" u="none" strike="noStrike" spc="-100" noProof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 spc="-1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-0.845</a:t>
                      </a:r>
                      <a:r>
                        <a:rPr lang="en-GB" sz="1400" b="0" i="0" u="none" strike="noStrike" spc="-100" baseline="300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***</a:t>
                      </a:r>
                      <a:endParaRPr lang="en-GB" sz="1400" b="0" i="0" u="none" strike="noStrike" spc="-100" noProof="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GB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 spc="-1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-4.12</a:t>
                      </a:r>
                      <a:endParaRPr lang="en-GB" sz="1400" b="0" i="0" u="none" strike="noStrike" spc="-100" noProof="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GB" sz="1400" b="0" i="0" u="none" strike="noStrike" spc="-100" noProof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 spc="-1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-0.932</a:t>
                      </a:r>
                      <a:r>
                        <a:rPr lang="en-GB" sz="1400" b="0" i="0" u="none" strike="noStrike" spc="-100" baseline="300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***</a:t>
                      </a:r>
                      <a:endParaRPr lang="en-GB" sz="1400" b="0" i="0" u="none" strike="noStrike" spc="-100" noProof="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 spc="-1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-4.73</a:t>
                      </a:r>
                      <a:endParaRPr lang="en-GB" sz="1400" b="0" i="0" u="none" strike="noStrike" spc="-100" noProof="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11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400" b="0" i="0" u="none" strike="noStrike" spc="-100" noProof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N</a:t>
                      </a:r>
                      <a:endParaRPr lang="en-GB" sz="1400" b="0" i="0" u="none" strike="noStrike" spc="-100" noProof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 spc="-100" noProof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1443</a:t>
                      </a:r>
                      <a:endParaRPr lang="en-GB" sz="1400" b="0" i="0" u="none" strike="noStrike" spc="-100" noProof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 spc="-100" noProof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 </a:t>
                      </a:r>
                      <a:endParaRPr lang="en-GB" sz="1400" b="0" i="0" u="none" strike="noStrike" spc="-100" noProof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 spc="-100" noProof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 </a:t>
                      </a:r>
                      <a:endParaRPr lang="en-GB" sz="1400" b="0" i="0" u="none" strike="noStrike" spc="-100" noProof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 spc="-100" noProof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2176</a:t>
                      </a:r>
                      <a:endParaRPr lang="en-GB" sz="1400" b="0" i="0" u="none" strike="noStrike" spc="-100" noProof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 spc="-100" noProof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 </a:t>
                      </a:r>
                      <a:endParaRPr lang="en-GB" sz="1400" b="0" i="0" u="none" strike="noStrike" spc="-100" noProof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 spc="-100" noProof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 </a:t>
                      </a:r>
                      <a:endParaRPr lang="en-GB" sz="1400" b="0" i="0" u="none" strike="noStrike" spc="-100" noProof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 spc="-100" noProof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2042</a:t>
                      </a:r>
                      <a:endParaRPr lang="en-GB" sz="1400" b="0" i="0" u="none" strike="noStrike" spc="-100" noProof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 spc="-100" noProof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 </a:t>
                      </a:r>
                      <a:endParaRPr lang="en-GB" sz="1400" b="0" i="0" u="none" strike="noStrike" spc="-100" noProof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 spc="-100" noProof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 </a:t>
                      </a:r>
                      <a:endParaRPr lang="en-GB" sz="1400" b="0" i="0" u="none" strike="noStrike" spc="-100" noProof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 spc="-100" noProof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2103</a:t>
                      </a:r>
                      <a:endParaRPr lang="en-GB" sz="1400" b="0" i="0" u="none" strike="noStrike" spc="-100" noProof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GB" sz="1200" b="0" i="0" u="none" strike="noStrike" noProof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 spc="-1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 </a:t>
                      </a:r>
                      <a:endParaRPr lang="en-GB" sz="1400" b="0" i="0" u="none" strike="noStrike" spc="-100" noProof="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 spc="-1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 </a:t>
                      </a:r>
                      <a:endParaRPr lang="en-GB" sz="1400" b="0" i="0" u="none" strike="noStrike" spc="-100" noProof="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GB" sz="1400" b="0" i="0" u="none" strike="noStrike" spc="-1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2322</a:t>
                      </a:r>
                      <a:endParaRPr lang="en-GB" sz="1400" b="0" i="0" u="none" strike="noStrike" spc="-100" noProof="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8" marR="5088" marT="508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spc="-100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 </a:t>
                      </a:r>
                      <a:endParaRPr lang="en-GB" sz="1400" b="0" i="0" u="none" strike="noStrike" spc="-100" noProof="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2211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400" b="0" i="0" u="none" strike="noStrike" spc="-100" noProof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p</a:t>
                      </a:r>
                      <a:endParaRPr lang="en-GB" sz="1400" b="0" i="0" u="none" strike="noStrike" spc="-100" noProof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spc="-100" dirty="0" smtClean="0"/>
                        <a:t>0.003</a:t>
                      </a:r>
                      <a:endParaRPr lang="en-GB" sz="1400" b="0" i="0" u="none" strike="noStrike" spc="-100" noProof="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GB" sz="1400" b="0" i="0" u="none" strike="noStrike" spc="-100" noProof="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GB" sz="1400" b="0" i="0" u="none" strike="noStrike" spc="-100" noProof="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400" spc="-100" dirty="0" smtClean="0"/>
                        <a:t>0.010</a:t>
                      </a:r>
                      <a:endParaRPr lang="en-GB" sz="1400" b="0" i="0" u="none" strike="noStrike" spc="-100" noProof="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GB" sz="1400" b="0" i="0" u="none" strike="noStrike" spc="-100" noProof="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GB" sz="1400" b="0" i="0" u="none" strike="noStrike" spc="-100" noProof="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de-DE" sz="1400" spc="-100" dirty="0" smtClean="0"/>
                        <a:t>0.070</a:t>
                      </a:r>
                      <a:endParaRPr lang="en-GB" sz="1400" b="0" i="0" u="none" strike="noStrike" spc="-100" noProof="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 spc="-100" noProof="0" dirty="0">
                        <a:latin typeface="+mn-lt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GB" sz="1400" b="0" i="0" u="none" strike="noStrike" spc="-100" noProof="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de-DE" sz="1400" spc="-100" dirty="0" smtClean="0"/>
                        <a:t>0.007</a:t>
                      </a:r>
                      <a:endParaRPr lang="en-GB" sz="1400" b="0" i="0" u="none" strike="noStrike" spc="-100" noProof="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GB" sz="1200" b="0" i="0" u="none" strike="noStrike" noProof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spc="-100" dirty="0"/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GB" sz="1400" b="0" i="0" u="none" strike="noStrike" spc="-100" noProof="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de-DE" sz="1400" spc="-100" dirty="0" smtClean="0"/>
                        <a:t>0.026</a:t>
                      </a:r>
                      <a:endParaRPr lang="en-GB" sz="1400" b="0" i="0" u="none" strike="noStrike" spc="-100" noProof="0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5088" marR="5088" marT="508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8" marR="5088" marT="50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 spc="-100" noProof="0" dirty="0">
                        <a:latin typeface="+mn-lt"/>
                      </a:endParaRPr>
                    </a:p>
                  </a:txBody>
                  <a:tcPr marL="5088" marR="5088" marT="50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47891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59532" y="250825"/>
            <a:ext cx="6838193" cy="1090613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54534A"/>
                </a:solidFill>
              </a:rPr>
              <a:t>8 Conclusion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0E63715-7189-47CC-8BD0-AD74A306E2B2}" type="slidenum">
              <a:rPr lang="de-DE" smtClean="0"/>
              <a:pPr>
                <a:defRPr/>
              </a:pPr>
              <a:t>13</a:t>
            </a:fld>
            <a:endParaRPr lang="de-DE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68313" y="1700213"/>
            <a:ext cx="8424862" cy="4861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5750" lvl="1" indent="-285750">
              <a:lnSpc>
                <a:spcPct val="120000"/>
              </a:lnSpc>
              <a:buFont typeface="Arial" pitchFamily="34" charset="0"/>
              <a:buChar char="•"/>
              <a:tabLst>
                <a:tab pos="180975" algn="l"/>
                <a:tab pos="542925" algn="l"/>
              </a:tabLst>
              <a:defRPr/>
            </a:pPr>
            <a:r>
              <a:rPr lang="en-US" sz="2200" kern="0" dirty="0" smtClean="0">
                <a:solidFill>
                  <a:srgbClr val="54534A"/>
                </a:solidFill>
                <a:latin typeface="+mn-lt"/>
              </a:rPr>
              <a:t>Evaluation of “Promotion of TVET” let to a</a:t>
            </a:r>
          </a:p>
          <a:p>
            <a:pPr marL="723900" lvl="1" indent="-266700">
              <a:lnSpc>
                <a:spcPct val="120000"/>
              </a:lnSpc>
              <a:spcBef>
                <a:spcPct val="50000"/>
              </a:spcBef>
              <a:buFont typeface="Arial" charset="0"/>
              <a:buChar char="–"/>
              <a:tabLst>
                <a:tab pos="180975" algn="l"/>
                <a:tab pos="542925" algn="l"/>
              </a:tabLst>
              <a:defRPr/>
            </a:pPr>
            <a:r>
              <a:rPr lang="en-US" sz="1800" kern="0" dirty="0" smtClean="0">
                <a:solidFill>
                  <a:srgbClr val="54534A"/>
                </a:solidFill>
                <a:latin typeface="+mn-lt"/>
              </a:rPr>
              <a:t>sustainable monitoring </a:t>
            </a:r>
            <a:r>
              <a:rPr lang="en-US" sz="1800" kern="0" dirty="0">
                <a:solidFill>
                  <a:srgbClr val="54534A"/>
                </a:solidFill>
                <a:latin typeface="+mn-lt"/>
              </a:rPr>
              <a:t>system for TVET</a:t>
            </a:r>
          </a:p>
          <a:p>
            <a:pPr marL="723900" lvl="1" indent="-266700">
              <a:lnSpc>
                <a:spcPct val="120000"/>
              </a:lnSpc>
              <a:spcBef>
                <a:spcPct val="50000"/>
              </a:spcBef>
              <a:buFont typeface="Arial" charset="0"/>
              <a:buChar char="–"/>
              <a:tabLst>
                <a:tab pos="180975" algn="l"/>
                <a:tab pos="542925" algn="l"/>
              </a:tabLst>
              <a:defRPr/>
            </a:pPr>
            <a:r>
              <a:rPr lang="en-US" sz="1800" kern="0" dirty="0" smtClean="0">
                <a:solidFill>
                  <a:srgbClr val="54534A"/>
                </a:solidFill>
                <a:latin typeface="+mn-lt"/>
              </a:rPr>
              <a:t>that is continuously growing (24 schools in 2012) and</a:t>
            </a:r>
          </a:p>
          <a:p>
            <a:pPr marL="723900" lvl="1" indent="-266700">
              <a:lnSpc>
                <a:spcPct val="120000"/>
              </a:lnSpc>
              <a:spcBef>
                <a:spcPct val="50000"/>
              </a:spcBef>
              <a:buFont typeface="Arial" charset="0"/>
              <a:buChar char="–"/>
              <a:tabLst>
                <a:tab pos="180975" algn="l"/>
                <a:tab pos="542925" algn="l"/>
              </a:tabLst>
              <a:defRPr/>
            </a:pPr>
            <a:r>
              <a:rPr lang="en-US" sz="1800" kern="0" dirty="0" smtClean="0">
                <a:solidFill>
                  <a:srgbClr val="54534A"/>
                </a:solidFill>
                <a:latin typeface="+mn-lt"/>
              </a:rPr>
              <a:t>involves all major actors of the TVET system in Vietnam</a:t>
            </a:r>
          </a:p>
          <a:p>
            <a:pPr marL="723900" lvl="1" indent="-266700">
              <a:lnSpc>
                <a:spcPct val="120000"/>
              </a:lnSpc>
              <a:spcBef>
                <a:spcPct val="50000"/>
              </a:spcBef>
              <a:buFont typeface="Arial" charset="0"/>
              <a:buChar char="–"/>
              <a:tabLst>
                <a:tab pos="180975" algn="l"/>
                <a:tab pos="542925" algn="l"/>
              </a:tabLst>
              <a:defRPr/>
            </a:pPr>
            <a:endParaRPr lang="en-US" sz="1800" kern="0" dirty="0">
              <a:solidFill>
                <a:srgbClr val="54534A"/>
              </a:solidFill>
              <a:latin typeface="+mn-lt"/>
            </a:endParaRPr>
          </a:p>
          <a:p>
            <a:pPr marL="285750" lvl="1" indent="-285750">
              <a:lnSpc>
                <a:spcPct val="120000"/>
              </a:lnSpc>
              <a:buFont typeface="Arial" pitchFamily="34" charset="0"/>
              <a:buChar char="•"/>
              <a:tabLst>
                <a:tab pos="180975" algn="l"/>
                <a:tab pos="542925" algn="l"/>
              </a:tabLst>
              <a:defRPr/>
            </a:pPr>
            <a:r>
              <a:rPr lang="en-US" sz="2200" kern="0" dirty="0" smtClean="0">
                <a:solidFill>
                  <a:srgbClr val="54534A"/>
                </a:solidFill>
                <a:latin typeface="+mn-lt"/>
              </a:rPr>
              <a:t>Impact of </a:t>
            </a:r>
            <a:r>
              <a:rPr lang="en-US" sz="2200" kern="0" dirty="0">
                <a:solidFill>
                  <a:srgbClr val="54534A"/>
                </a:solidFill>
                <a:latin typeface="+mn-lt"/>
              </a:rPr>
              <a:t>“Promotion of TVET” </a:t>
            </a:r>
            <a:r>
              <a:rPr lang="en-US" sz="2200" kern="0" dirty="0" smtClean="0">
                <a:solidFill>
                  <a:srgbClr val="54534A"/>
                </a:solidFill>
                <a:latin typeface="+mn-lt"/>
              </a:rPr>
              <a:t>is </a:t>
            </a:r>
          </a:p>
          <a:p>
            <a:pPr marL="723900" lvl="1" indent="-266700">
              <a:lnSpc>
                <a:spcPct val="120000"/>
              </a:lnSpc>
              <a:spcBef>
                <a:spcPct val="50000"/>
              </a:spcBef>
              <a:buFont typeface="Arial" charset="0"/>
              <a:buChar char="–"/>
              <a:tabLst>
                <a:tab pos="180975" algn="l"/>
                <a:tab pos="542925" algn="l"/>
              </a:tabLst>
              <a:defRPr/>
            </a:pPr>
            <a:r>
              <a:rPr lang="en-US" sz="1800" kern="0" dirty="0" smtClean="0">
                <a:solidFill>
                  <a:srgbClr val="54534A"/>
                </a:solidFill>
                <a:latin typeface="+mn-lt"/>
              </a:rPr>
              <a:t>significantly </a:t>
            </a:r>
            <a:r>
              <a:rPr lang="en-US" sz="1800" kern="0" dirty="0">
                <a:solidFill>
                  <a:srgbClr val="54534A"/>
                </a:solidFill>
                <a:latin typeface="+mn-lt"/>
              </a:rPr>
              <a:t>positive on employment </a:t>
            </a:r>
            <a:r>
              <a:rPr lang="en-US" sz="1800" kern="0" dirty="0" smtClean="0">
                <a:solidFill>
                  <a:srgbClr val="54534A"/>
                </a:solidFill>
                <a:latin typeface="+mn-lt"/>
              </a:rPr>
              <a:t>and </a:t>
            </a:r>
            <a:r>
              <a:rPr lang="en-US" sz="1800" kern="0" dirty="0">
                <a:solidFill>
                  <a:srgbClr val="54534A"/>
                </a:solidFill>
                <a:latin typeface="+mn-lt"/>
              </a:rPr>
              <a:t>robust to changes in </a:t>
            </a:r>
            <a:r>
              <a:rPr lang="en-US" sz="1800" kern="0" dirty="0" smtClean="0">
                <a:solidFill>
                  <a:srgbClr val="54534A"/>
                </a:solidFill>
                <a:latin typeface="+mn-lt"/>
              </a:rPr>
              <a:t>specifications</a:t>
            </a:r>
          </a:p>
          <a:p>
            <a:pPr marL="723900" lvl="1" indent="-266700">
              <a:lnSpc>
                <a:spcPct val="120000"/>
              </a:lnSpc>
              <a:spcBef>
                <a:spcPct val="50000"/>
              </a:spcBef>
              <a:buFont typeface="Arial" charset="0"/>
              <a:buChar char="–"/>
              <a:tabLst>
                <a:tab pos="180975" algn="l"/>
                <a:tab pos="542925" algn="l"/>
              </a:tabLst>
              <a:defRPr/>
            </a:pPr>
            <a:r>
              <a:rPr lang="en-US" sz="1800" kern="0" dirty="0" smtClean="0">
                <a:solidFill>
                  <a:srgbClr val="54534A"/>
                </a:solidFill>
                <a:latin typeface="+mn-lt"/>
              </a:rPr>
              <a:t>mixed on subjective training evaluation scores</a:t>
            </a:r>
            <a:endParaRPr lang="en-US" sz="1800" kern="0" dirty="0">
              <a:solidFill>
                <a:srgbClr val="54534A"/>
              </a:solidFill>
              <a:latin typeface="+mn-lt"/>
            </a:endParaRPr>
          </a:p>
          <a:p>
            <a:pPr marL="285750" lvl="1" indent="-285750">
              <a:lnSpc>
                <a:spcPct val="120000"/>
              </a:lnSpc>
              <a:buFont typeface="Arial" pitchFamily="34" charset="0"/>
              <a:buChar char="•"/>
              <a:tabLst>
                <a:tab pos="180975" algn="l"/>
                <a:tab pos="542925" algn="l"/>
              </a:tabLst>
              <a:defRPr/>
            </a:pPr>
            <a:endParaRPr lang="en-US" sz="2200" kern="0" dirty="0">
              <a:solidFill>
                <a:srgbClr val="54534A"/>
              </a:solidFill>
              <a:latin typeface="+mn-lt"/>
            </a:endParaRPr>
          </a:p>
          <a:p>
            <a:pPr marL="723900" lvl="1" indent="-266700">
              <a:lnSpc>
                <a:spcPct val="120000"/>
              </a:lnSpc>
              <a:spcBef>
                <a:spcPct val="50000"/>
              </a:spcBef>
              <a:buFont typeface="Arial" charset="0"/>
              <a:buChar char="–"/>
              <a:tabLst>
                <a:tab pos="180975" algn="l"/>
                <a:tab pos="542925" algn="l"/>
              </a:tabLst>
              <a:defRPr/>
            </a:pPr>
            <a:endParaRPr lang="en-US" sz="1800" kern="0" dirty="0" smtClean="0">
              <a:solidFill>
                <a:srgbClr val="54534A"/>
              </a:solidFill>
              <a:latin typeface="+mn-lt"/>
            </a:endParaRPr>
          </a:p>
          <a:p>
            <a:pPr marL="723900" lvl="1" indent="-266700">
              <a:lnSpc>
                <a:spcPct val="120000"/>
              </a:lnSpc>
              <a:spcBef>
                <a:spcPct val="50000"/>
              </a:spcBef>
              <a:buFont typeface="Arial" charset="0"/>
              <a:buChar char="–"/>
              <a:tabLst>
                <a:tab pos="180975" algn="l"/>
                <a:tab pos="542925" algn="l"/>
              </a:tabLst>
              <a:defRPr/>
            </a:pPr>
            <a:endParaRPr lang="en-US" sz="1800" kern="0" dirty="0">
              <a:solidFill>
                <a:srgbClr val="54534A"/>
              </a:solidFill>
              <a:latin typeface="+mn-lt"/>
            </a:endParaRPr>
          </a:p>
          <a:p>
            <a:pPr marL="285750" lvl="1" indent="-285750">
              <a:lnSpc>
                <a:spcPct val="120000"/>
              </a:lnSpc>
              <a:buFont typeface="Arial" pitchFamily="34" charset="0"/>
              <a:buChar char="•"/>
              <a:tabLst>
                <a:tab pos="180975" algn="l"/>
                <a:tab pos="542925" algn="l"/>
              </a:tabLst>
              <a:defRPr/>
            </a:pPr>
            <a:endParaRPr lang="en-US" sz="1800" kern="0" dirty="0" smtClean="0">
              <a:solidFill>
                <a:srgbClr val="54534A"/>
              </a:solidFill>
              <a:latin typeface="+mn-lt"/>
            </a:endParaRPr>
          </a:p>
          <a:p>
            <a:pPr marL="285750" lvl="1" indent="-285750">
              <a:lnSpc>
                <a:spcPct val="120000"/>
              </a:lnSpc>
              <a:buFont typeface="Arial" pitchFamily="34" charset="0"/>
              <a:buChar char="•"/>
              <a:tabLst>
                <a:tab pos="180975" algn="l"/>
                <a:tab pos="542925" algn="l"/>
              </a:tabLst>
              <a:defRPr/>
            </a:pPr>
            <a:endParaRPr lang="en-US" sz="2200" kern="0" dirty="0" smtClean="0">
              <a:solidFill>
                <a:srgbClr val="54534A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6514811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59532" y="250825"/>
            <a:ext cx="6838193" cy="1090613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54534A"/>
                </a:solidFill>
              </a:rPr>
              <a:t>1 </a:t>
            </a:r>
            <a:r>
              <a:rPr lang="en-US" dirty="0" err="1" smtClean="0">
                <a:solidFill>
                  <a:srgbClr val="54534A"/>
                </a:solidFill>
              </a:rPr>
              <a:t>Programme</a:t>
            </a:r>
            <a:endParaRPr lang="en-US" dirty="0" smtClean="0">
              <a:solidFill>
                <a:srgbClr val="54534A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68313" y="1700213"/>
            <a:ext cx="8424862" cy="4501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5750" indent="-285750">
              <a:buFont typeface="Arial" pitchFamily="34" charset="0"/>
              <a:buChar char="•"/>
              <a:defRPr/>
            </a:pPr>
            <a:r>
              <a:rPr lang="de-DE" sz="2200" kern="0" dirty="0" err="1" smtClean="0">
                <a:solidFill>
                  <a:srgbClr val="54534A"/>
                </a:solidFill>
                <a:latin typeface="+mj-lt"/>
              </a:rPr>
              <a:t>Two</a:t>
            </a:r>
            <a:r>
              <a:rPr lang="de-DE" sz="2200" kern="0" dirty="0" smtClean="0">
                <a:solidFill>
                  <a:srgbClr val="54534A"/>
                </a:solidFill>
                <a:latin typeface="+mj-lt"/>
              </a:rPr>
              <a:t> GIZ </a:t>
            </a:r>
            <a:r>
              <a:rPr lang="de-DE" sz="2200" kern="0" dirty="0" err="1" smtClean="0">
                <a:solidFill>
                  <a:srgbClr val="54534A"/>
                </a:solidFill>
                <a:latin typeface="+mj-lt"/>
              </a:rPr>
              <a:t>programmes</a:t>
            </a:r>
            <a:r>
              <a:rPr lang="de-DE" sz="2200" kern="0" dirty="0" smtClean="0">
                <a:solidFill>
                  <a:srgbClr val="54534A"/>
                </a:solidFill>
                <a:latin typeface="+mj-lt"/>
              </a:rPr>
              <a:t>:</a:t>
            </a:r>
          </a:p>
          <a:p>
            <a:pPr marL="723900" lvl="1" indent="-266700">
              <a:lnSpc>
                <a:spcPct val="120000"/>
              </a:lnSpc>
              <a:spcBef>
                <a:spcPct val="50000"/>
              </a:spcBef>
              <a:buFont typeface="Arial" charset="0"/>
              <a:buChar char="–"/>
              <a:tabLst>
                <a:tab pos="180975" algn="l"/>
                <a:tab pos="542925" algn="l"/>
              </a:tabLst>
              <a:defRPr/>
            </a:pPr>
            <a:r>
              <a:rPr lang="de-DE" sz="1800" kern="0" dirty="0" smtClean="0">
                <a:solidFill>
                  <a:srgbClr val="54534A"/>
                </a:solidFill>
                <a:latin typeface="+mj-lt"/>
              </a:rPr>
              <a:t>Promotion </a:t>
            </a:r>
            <a:r>
              <a:rPr lang="de-DE" sz="1800" kern="0" dirty="0" err="1" smtClean="0">
                <a:solidFill>
                  <a:srgbClr val="54534A"/>
                </a:solidFill>
                <a:latin typeface="+mj-lt"/>
              </a:rPr>
              <a:t>of</a:t>
            </a:r>
            <a:r>
              <a:rPr lang="de-DE" sz="1800" kern="0" dirty="0" smtClean="0">
                <a:solidFill>
                  <a:srgbClr val="54534A"/>
                </a:solidFill>
                <a:latin typeface="+mj-lt"/>
              </a:rPr>
              <a:t> TVET, Vietnam (2006-2010) </a:t>
            </a:r>
            <a:r>
              <a:rPr lang="de-DE" sz="1800" kern="0" dirty="0" smtClean="0">
                <a:solidFill>
                  <a:srgbClr val="54534A"/>
                </a:solidFill>
                <a:latin typeface="+mj-lt"/>
                <a:sym typeface="Wingdings" pitchFamily="2" charset="2"/>
              </a:rPr>
              <a:t> Evaluation</a:t>
            </a:r>
            <a:endParaRPr lang="de-DE" sz="1800" kern="0" dirty="0" smtClean="0">
              <a:solidFill>
                <a:srgbClr val="54534A"/>
              </a:solidFill>
              <a:latin typeface="+mj-lt"/>
            </a:endParaRPr>
          </a:p>
          <a:p>
            <a:pPr marL="723900" lvl="1" indent="-266700">
              <a:lnSpc>
                <a:spcPct val="120000"/>
              </a:lnSpc>
              <a:spcBef>
                <a:spcPct val="50000"/>
              </a:spcBef>
              <a:buFont typeface="Arial" charset="0"/>
              <a:buChar char="–"/>
              <a:tabLst>
                <a:tab pos="180975" algn="l"/>
                <a:tab pos="542925" algn="l"/>
              </a:tabLst>
              <a:defRPr/>
            </a:pPr>
            <a:r>
              <a:rPr lang="de-DE" sz="1800" kern="0" dirty="0" smtClean="0">
                <a:solidFill>
                  <a:srgbClr val="54534A"/>
                </a:solidFill>
                <a:latin typeface="+mj-lt"/>
              </a:rPr>
              <a:t>Programme </a:t>
            </a:r>
            <a:r>
              <a:rPr lang="en-GB" sz="1800" kern="0" dirty="0" smtClean="0">
                <a:solidFill>
                  <a:srgbClr val="54534A"/>
                </a:solidFill>
                <a:latin typeface="+mj-lt"/>
              </a:rPr>
              <a:t>Vocational</a:t>
            </a:r>
            <a:r>
              <a:rPr lang="de-DE" sz="1800" kern="0" dirty="0" smtClean="0">
                <a:solidFill>
                  <a:srgbClr val="54534A"/>
                </a:solidFill>
                <a:latin typeface="+mj-lt"/>
              </a:rPr>
              <a:t> </a:t>
            </a:r>
            <a:r>
              <a:rPr lang="de-DE" sz="1800" kern="0" dirty="0">
                <a:solidFill>
                  <a:srgbClr val="54534A"/>
                </a:solidFill>
                <a:latin typeface="+mj-lt"/>
              </a:rPr>
              <a:t>Training 2008 (2010-2014)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endParaRPr lang="de-DE" sz="2200" kern="0" dirty="0" smtClean="0">
              <a:solidFill>
                <a:srgbClr val="54534A"/>
              </a:solidFill>
              <a:latin typeface="+mj-lt"/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de-DE" sz="2200" kern="0" dirty="0" err="1" smtClean="0">
                <a:solidFill>
                  <a:srgbClr val="54534A"/>
                </a:solidFill>
                <a:latin typeface="+mj-lt"/>
              </a:rPr>
              <a:t>Objective</a:t>
            </a:r>
            <a:r>
              <a:rPr lang="de-DE" sz="2200" kern="0" dirty="0" smtClean="0">
                <a:solidFill>
                  <a:srgbClr val="54534A"/>
                </a:solidFill>
                <a:latin typeface="+mj-lt"/>
              </a:rPr>
              <a:t>:</a:t>
            </a:r>
            <a:endParaRPr lang="de-DE" sz="2200" kern="0" dirty="0">
              <a:solidFill>
                <a:srgbClr val="54534A"/>
              </a:solidFill>
              <a:latin typeface="+mj-lt"/>
            </a:endParaRPr>
          </a:p>
          <a:p>
            <a:pPr marL="723900" lvl="1" indent="-266700">
              <a:lnSpc>
                <a:spcPct val="120000"/>
              </a:lnSpc>
              <a:spcBef>
                <a:spcPct val="50000"/>
              </a:spcBef>
              <a:buFont typeface="Arial" charset="0"/>
              <a:buChar char="–"/>
              <a:tabLst>
                <a:tab pos="180975" algn="l"/>
                <a:tab pos="542925" algn="l"/>
              </a:tabLst>
              <a:defRPr/>
            </a:pPr>
            <a:r>
              <a:rPr lang="en-US" sz="1800" kern="0" dirty="0" smtClean="0">
                <a:solidFill>
                  <a:srgbClr val="54534A"/>
                </a:solidFill>
                <a:latin typeface="+mj-lt"/>
              </a:rPr>
              <a:t>The provision </a:t>
            </a:r>
            <a:r>
              <a:rPr lang="en-US" sz="1800" kern="0" dirty="0">
                <a:solidFill>
                  <a:srgbClr val="54534A"/>
                </a:solidFill>
                <a:latin typeface="+mj-lt"/>
              </a:rPr>
              <a:t>of demand-oriented trained </a:t>
            </a:r>
            <a:r>
              <a:rPr lang="en-US" sz="1800" kern="0" dirty="0" smtClean="0">
                <a:solidFill>
                  <a:srgbClr val="54534A"/>
                </a:solidFill>
                <a:latin typeface="+mj-lt"/>
              </a:rPr>
              <a:t>and qualified </a:t>
            </a:r>
            <a:r>
              <a:rPr lang="en-US" sz="1800" kern="0" dirty="0" err="1" smtClean="0">
                <a:solidFill>
                  <a:srgbClr val="54534A"/>
                </a:solidFill>
                <a:latin typeface="+mj-lt"/>
              </a:rPr>
              <a:t>labour</a:t>
            </a:r>
            <a:r>
              <a:rPr lang="en-US" sz="1800" kern="0" dirty="0" smtClean="0">
                <a:solidFill>
                  <a:srgbClr val="54534A"/>
                </a:solidFill>
                <a:latin typeface="+mj-lt"/>
              </a:rPr>
              <a:t> </a:t>
            </a:r>
            <a:r>
              <a:rPr lang="en-US" sz="1800" kern="0" dirty="0">
                <a:solidFill>
                  <a:srgbClr val="54534A"/>
                </a:solidFill>
                <a:latin typeface="+mj-lt"/>
              </a:rPr>
              <a:t>force for sectors with growth </a:t>
            </a:r>
            <a:r>
              <a:rPr lang="en-US" sz="1800" kern="0" dirty="0" smtClean="0">
                <a:solidFill>
                  <a:srgbClr val="54534A"/>
                </a:solidFill>
                <a:latin typeface="+mj-lt"/>
              </a:rPr>
              <a:t>potential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0E63715-7189-47CC-8BD0-AD74A306E2B2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59532" y="250825"/>
            <a:ext cx="6838193" cy="1090613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54534A"/>
                </a:solidFill>
              </a:rPr>
              <a:t>1 </a:t>
            </a:r>
            <a:r>
              <a:rPr lang="en-US" dirty="0" err="1">
                <a:solidFill>
                  <a:srgbClr val="54534A"/>
                </a:solidFill>
              </a:rPr>
              <a:t>Programme</a:t>
            </a:r>
            <a:endParaRPr lang="en-US" dirty="0" smtClean="0">
              <a:solidFill>
                <a:srgbClr val="54534A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68313" y="1700213"/>
            <a:ext cx="8424862" cy="4501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5750" indent="-285750">
              <a:lnSpc>
                <a:spcPct val="120000"/>
              </a:lnSpc>
              <a:buFont typeface="Arial" pitchFamily="34" charset="0"/>
              <a:buChar char="•"/>
              <a:tabLst>
                <a:tab pos="180975" algn="l"/>
                <a:tab pos="542925" algn="l"/>
              </a:tabLst>
              <a:defRPr/>
            </a:pPr>
            <a:r>
              <a:rPr lang="en-US" sz="2200" kern="0" dirty="0" smtClean="0">
                <a:solidFill>
                  <a:srgbClr val="54534A"/>
                </a:solidFill>
                <a:latin typeface="+mn-lt"/>
              </a:rPr>
              <a:t>Means </a:t>
            </a:r>
            <a:r>
              <a:rPr lang="en-US" sz="2200" kern="0" dirty="0">
                <a:solidFill>
                  <a:srgbClr val="54534A"/>
                </a:solidFill>
                <a:latin typeface="+mn-lt"/>
              </a:rPr>
              <a:t>for achieving this objective:</a:t>
            </a:r>
          </a:p>
          <a:p>
            <a:pPr marL="723900" lvl="1" indent="-266700">
              <a:lnSpc>
                <a:spcPct val="120000"/>
              </a:lnSpc>
              <a:spcBef>
                <a:spcPct val="50000"/>
              </a:spcBef>
              <a:buFont typeface="Arial" charset="0"/>
              <a:buChar char="–"/>
              <a:tabLst>
                <a:tab pos="180975" algn="l"/>
                <a:tab pos="542925" algn="l"/>
              </a:tabLst>
              <a:defRPr/>
            </a:pPr>
            <a:r>
              <a:rPr lang="en-US" sz="1800" kern="0" dirty="0">
                <a:solidFill>
                  <a:srgbClr val="54534A"/>
                </a:solidFill>
                <a:latin typeface="+mn-lt"/>
              </a:rPr>
              <a:t>Revision of training curricula </a:t>
            </a:r>
          </a:p>
          <a:p>
            <a:pPr marL="723900" lvl="1" indent="-266700">
              <a:lnSpc>
                <a:spcPct val="120000"/>
              </a:lnSpc>
              <a:spcBef>
                <a:spcPct val="50000"/>
              </a:spcBef>
              <a:buFont typeface="Arial" charset="0"/>
              <a:buChar char="–"/>
              <a:tabLst>
                <a:tab pos="180975" algn="l"/>
                <a:tab pos="542925" algn="l"/>
              </a:tabLst>
              <a:defRPr/>
            </a:pPr>
            <a:r>
              <a:rPr lang="en-US" sz="1800" kern="0" dirty="0">
                <a:solidFill>
                  <a:srgbClr val="54534A"/>
                </a:solidFill>
                <a:latin typeface="+mn-lt"/>
              </a:rPr>
              <a:t>Adaptation of learning and teaching materials</a:t>
            </a:r>
          </a:p>
          <a:p>
            <a:pPr marL="723900" lvl="1" indent="-266700">
              <a:lnSpc>
                <a:spcPct val="120000"/>
              </a:lnSpc>
              <a:spcBef>
                <a:spcPct val="50000"/>
              </a:spcBef>
              <a:buFont typeface="Arial" charset="0"/>
              <a:buChar char="–"/>
              <a:tabLst>
                <a:tab pos="180975" algn="l"/>
                <a:tab pos="542925" algn="l"/>
              </a:tabLst>
              <a:defRPr/>
            </a:pPr>
            <a:r>
              <a:rPr lang="en-US" sz="1800" kern="0" dirty="0">
                <a:solidFill>
                  <a:srgbClr val="54534A"/>
                </a:solidFill>
                <a:latin typeface="+mn-lt"/>
              </a:rPr>
              <a:t>Capacity building (teachers and management)</a:t>
            </a:r>
          </a:p>
          <a:p>
            <a:pPr marL="723900" lvl="1" indent="-266700">
              <a:lnSpc>
                <a:spcPct val="120000"/>
              </a:lnSpc>
              <a:spcBef>
                <a:spcPct val="50000"/>
              </a:spcBef>
              <a:buFont typeface="Arial" charset="0"/>
              <a:buChar char="–"/>
              <a:tabLst>
                <a:tab pos="180975" algn="l"/>
                <a:tab pos="542925" algn="l"/>
              </a:tabLst>
              <a:defRPr/>
            </a:pPr>
            <a:r>
              <a:rPr lang="en-US" sz="1800" kern="0" dirty="0">
                <a:solidFill>
                  <a:srgbClr val="54534A"/>
                </a:solidFill>
                <a:latin typeface="+mn-lt"/>
              </a:rPr>
              <a:t>P</a:t>
            </a:r>
            <a:r>
              <a:rPr lang="en-US" sz="1800" kern="0" dirty="0" smtClean="0">
                <a:solidFill>
                  <a:srgbClr val="54534A"/>
                </a:solidFill>
                <a:latin typeface="+mn-lt"/>
              </a:rPr>
              <a:t>rivate </a:t>
            </a:r>
            <a:r>
              <a:rPr lang="en-US" sz="1800" kern="0" dirty="0">
                <a:solidFill>
                  <a:srgbClr val="54534A"/>
                </a:solidFill>
                <a:latin typeface="+mn-lt"/>
              </a:rPr>
              <a:t>sector cooperation</a:t>
            </a:r>
          </a:p>
          <a:p>
            <a:pPr marL="723900" lvl="1" indent="-266700">
              <a:lnSpc>
                <a:spcPct val="120000"/>
              </a:lnSpc>
              <a:spcBef>
                <a:spcPct val="50000"/>
              </a:spcBef>
              <a:buFont typeface="Arial" charset="0"/>
              <a:buChar char="–"/>
              <a:tabLst>
                <a:tab pos="180975" algn="l"/>
                <a:tab pos="542925" algn="l"/>
              </a:tabLst>
              <a:defRPr/>
            </a:pPr>
            <a:r>
              <a:rPr lang="en-US" sz="1800" kern="0" dirty="0">
                <a:solidFill>
                  <a:srgbClr val="54534A"/>
                </a:solidFill>
                <a:latin typeface="+mn-lt"/>
              </a:rPr>
              <a:t>Technical support (e.g. </a:t>
            </a:r>
            <a:r>
              <a:rPr lang="en-US" sz="1800" kern="0" dirty="0" smtClean="0">
                <a:solidFill>
                  <a:srgbClr val="54534A"/>
                </a:solidFill>
                <a:latin typeface="+mn-lt"/>
              </a:rPr>
              <a:t>machinery, </a:t>
            </a:r>
            <a:r>
              <a:rPr lang="en-US" sz="1800" kern="0" dirty="0">
                <a:solidFill>
                  <a:srgbClr val="54534A"/>
                </a:solidFill>
                <a:latin typeface="+mn-lt"/>
              </a:rPr>
              <a:t>etc</a:t>
            </a:r>
            <a:r>
              <a:rPr lang="en-US" sz="1800" kern="0" dirty="0" smtClean="0">
                <a:solidFill>
                  <a:srgbClr val="54534A"/>
                </a:solidFill>
                <a:latin typeface="+mn-lt"/>
              </a:rPr>
              <a:t>.)</a:t>
            </a:r>
          </a:p>
          <a:p>
            <a:pPr marL="723900" lvl="1" indent="-266700">
              <a:lnSpc>
                <a:spcPct val="120000"/>
              </a:lnSpc>
              <a:spcBef>
                <a:spcPct val="50000"/>
              </a:spcBef>
              <a:buFont typeface="Arial" charset="0"/>
              <a:buChar char="–"/>
              <a:tabLst>
                <a:tab pos="180975" algn="l"/>
                <a:tab pos="542925" algn="l"/>
              </a:tabLst>
              <a:defRPr/>
            </a:pPr>
            <a:r>
              <a:rPr lang="en-US" sz="1800" kern="0" dirty="0" smtClean="0">
                <a:solidFill>
                  <a:srgbClr val="54534A"/>
                </a:solidFill>
                <a:latin typeface="+mn-lt"/>
              </a:rPr>
              <a:t>Cooperation (NIVT</a:t>
            </a:r>
            <a:r>
              <a:rPr lang="en-US" sz="1800" kern="0" dirty="0">
                <a:solidFill>
                  <a:srgbClr val="54534A"/>
                </a:solidFill>
                <a:latin typeface="+mn-lt"/>
              </a:rPr>
              <a:t>,</a:t>
            </a:r>
            <a:r>
              <a:rPr lang="en-US" sz="1800" kern="0" dirty="0" smtClean="0">
                <a:solidFill>
                  <a:srgbClr val="54534A"/>
                </a:solidFill>
                <a:latin typeface="+mn-lt"/>
              </a:rPr>
              <a:t> GDVT, TVET institutes)</a:t>
            </a:r>
            <a:endParaRPr lang="de-DE" sz="1800" kern="0" dirty="0">
              <a:solidFill>
                <a:srgbClr val="54534A"/>
              </a:solidFill>
              <a:latin typeface="+mn-lt"/>
            </a:endParaRPr>
          </a:p>
          <a:p>
            <a:pPr>
              <a:defRPr/>
            </a:pPr>
            <a:endParaRPr lang="de-DE" sz="1800" kern="0" dirty="0">
              <a:solidFill>
                <a:srgbClr val="54534A"/>
              </a:solidFill>
              <a:latin typeface="+mn-lt"/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0E63715-7189-47CC-8BD0-AD74A306E2B2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694094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59532" y="250825"/>
            <a:ext cx="6838193" cy="1090613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54534A"/>
                </a:solidFill>
              </a:rPr>
              <a:t>2 Potential effects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68313" y="1700213"/>
            <a:ext cx="8424862" cy="4861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5750" lvl="1" indent="-285750">
              <a:lnSpc>
                <a:spcPct val="120000"/>
              </a:lnSpc>
              <a:buFont typeface="Arial" pitchFamily="34" charset="0"/>
              <a:buChar char="•"/>
              <a:tabLst>
                <a:tab pos="180975" algn="l"/>
                <a:tab pos="542925" algn="l"/>
              </a:tabLst>
              <a:defRPr/>
            </a:pPr>
            <a:r>
              <a:rPr lang="en-US" sz="2200" kern="0" dirty="0" smtClean="0">
                <a:solidFill>
                  <a:srgbClr val="54534A"/>
                </a:solidFill>
                <a:latin typeface="+mn-lt"/>
              </a:rPr>
              <a:t>The </a:t>
            </a:r>
            <a:r>
              <a:rPr lang="en-US" sz="2200" kern="0" dirty="0" err="1" smtClean="0">
                <a:solidFill>
                  <a:srgbClr val="54534A"/>
                </a:solidFill>
                <a:latin typeface="+mn-lt"/>
              </a:rPr>
              <a:t>programme</a:t>
            </a:r>
            <a:r>
              <a:rPr lang="en-US" sz="2200" kern="0" dirty="0" smtClean="0">
                <a:solidFill>
                  <a:srgbClr val="54534A"/>
                </a:solidFill>
                <a:latin typeface="+mn-lt"/>
              </a:rPr>
              <a:t> may lead to:</a:t>
            </a:r>
          </a:p>
          <a:p>
            <a:pPr marL="723900" lvl="1" indent="-266700">
              <a:lnSpc>
                <a:spcPct val="120000"/>
              </a:lnSpc>
              <a:spcBef>
                <a:spcPct val="50000"/>
              </a:spcBef>
              <a:buFont typeface="Arial" charset="0"/>
              <a:buChar char="–"/>
              <a:tabLst>
                <a:tab pos="180975" algn="l"/>
                <a:tab pos="542925" algn="l"/>
              </a:tabLst>
              <a:defRPr/>
            </a:pPr>
            <a:r>
              <a:rPr lang="en-US" sz="1800" kern="0" dirty="0">
                <a:solidFill>
                  <a:srgbClr val="54534A"/>
                </a:solidFill>
                <a:latin typeface="+mn-lt"/>
              </a:rPr>
              <a:t>Improvement of training quality</a:t>
            </a:r>
          </a:p>
          <a:p>
            <a:pPr marL="723900" lvl="1" indent="-266700">
              <a:lnSpc>
                <a:spcPct val="120000"/>
              </a:lnSpc>
              <a:spcBef>
                <a:spcPct val="50000"/>
              </a:spcBef>
              <a:buFont typeface="Arial" charset="0"/>
              <a:buChar char="–"/>
              <a:tabLst>
                <a:tab pos="180975" algn="l"/>
                <a:tab pos="542925" algn="l"/>
              </a:tabLst>
              <a:defRPr/>
            </a:pPr>
            <a:r>
              <a:rPr lang="en-US" sz="1800" kern="0" dirty="0">
                <a:solidFill>
                  <a:srgbClr val="54534A"/>
                </a:solidFill>
                <a:latin typeface="+mn-lt"/>
              </a:rPr>
              <a:t>Better </a:t>
            </a:r>
            <a:r>
              <a:rPr lang="en-US" sz="1800" kern="0" dirty="0" smtClean="0">
                <a:solidFill>
                  <a:srgbClr val="54534A"/>
                </a:solidFill>
                <a:latin typeface="+mn-lt"/>
              </a:rPr>
              <a:t>adaption of training to </a:t>
            </a:r>
            <a:r>
              <a:rPr lang="en-US" sz="1800" kern="0" dirty="0" err="1">
                <a:solidFill>
                  <a:srgbClr val="54534A"/>
                </a:solidFill>
                <a:latin typeface="+mn-lt"/>
              </a:rPr>
              <a:t>labour</a:t>
            </a:r>
            <a:r>
              <a:rPr lang="en-US" sz="1800" kern="0" dirty="0">
                <a:solidFill>
                  <a:srgbClr val="54534A"/>
                </a:solidFill>
                <a:latin typeface="+mn-lt"/>
              </a:rPr>
              <a:t> market </a:t>
            </a:r>
            <a:r>
              <a:rPr lang="en-US" sz="1800" kern="0" dirty="0" smtClean="0">
                <a:solidFill>
                  <a:srgbClr val="54534A"/>
                </a:solidFill>
                <a:latin typeface="+mn-lt"/>
              </a:rPr>
              <a:t>needs</a:t>
            </a:r>
          </a:p>
          <a:p>
            <a:pPr marL="742950" lvl="1" indent="-285750">
              <a:lnSpc>
                <a:spcPct val="120000"/>
              </a:lnSpc>
              <a:spcBef>
                <a:spcPct val="50000"/>
              </a:spcBef>
              <a:buFont typeface="Wingdings" pitchFamily="2" charset="2"/>
              <a:buChar char="à"/>
              <a:tabLst>
                <a:tab pos="180975" algn="l"/>
                <a:tab pos="542925" algn="l"/>
              </a:tabLst>
              <a:defRPr/>
            </a:pPr>
            <a:r>
              <a:rPr lang="en-US" sz="1800" kern="0" dirty="0" smtClean="0">
                <a:solidFill>
                  <a:srgbClr val="54534A"/>
                </a:solidFill>
                <a:latin typeface="+mn-lt"/>
                <a:sym typeface="Wingdings" pitchFamily="2" charset="2"/>
              </a:rPr>
              <a:t>More employment</a:t>
            </a:r>
          </a:p>
          <a:p>
            <a:pPr lvl="1">
              <a:lnSpc>
                <a:spcPct val="120000"/>
              </a:lnSpc>
              <a:spcBef>
                <a:spcPct val="50000"/>
              </a:spcBef>
              <a:tabLst>
                <a:tab pos="180975" algn="l"/>
                <a:tab pos="542925" algn="l"/>
              </a:tabLst>
              <a:defRPr/>
            </a:pPr>
            <a:endParaRPr lang="en-US" sz="1800" kern="0" dirty="0" smtClean="0">
              <a:solidFill>
                <a:srgbClr val="54534A"/>
              </a:solidFill>
              <a:latin typeface="+mn-lt"/>
            </a:endParaRPr>
          </a:p>
          <a:p>
            <a:pPr marL="285750" lvl="1" indent="-285750">
              <a:lnSpc>
                <a:spcPct val="120000"/>
              </a:lnSpc>
              <a:buFont typeface="Arial" pitchFamily="34" charset="0"/>
              <a:buChar char="•"/>
              <a:tabLst>
                <a:tab pos="180975" algn="l"/>
                <a:tab pos="542925" algn="l"/>
              </a:tabLst>
              <a:defRPr/>
            </a:pPr>
            <a:r>
              <a:rPr lang="en-US" sz="2200" kern="0" dirty="0">
                <a:solidFill>
                  <a:srgbClr val="54534A"/>
                </a:solidFill>
                <a:latin typeface="+mn-lt"/>
              </a:rPr>
              <a:t>At the same time, </a:t>
            </a:r>
            <a:r>
              <a:rPr lang="en-US" sz="2200" kern="0" dirty="0" smtClean="0">
                <a:solidFill>
                  <a:srgbClr val="54534A"/>
                </a:solidFill>
                <a:latin typeface="+mn-lt"/>
              </a:rPr>
              <a:t>the implemented monitoring </a:t>
            </a:r>
            <a:r>
              <a:rPr lang="en-US" sz="2200" kern="0" dirty="0">
                <a:solidFill>
                  <a:srgbClr val="54534A"/>
                </a:solidFill>
                <a:latin typeface="+mn-lt"/>
              </a:rPr>
              <a:t>system </a:t>
            </a:r>
            <a:r>
              <a:rPr lang="en-US" sz="2200" kern="0" dirty="0" smtClean="0">
                <a:solidFill>
                  <a:srgbClr val="54534A"/>
                </a:solidFill>
                <a:latin typeface="+mn-lt"/>
              </a:rPr>
              <a:t>itself may </a:t>
            </a:r>
            <a:r>
              <a:rPr lang="en-US" sz="2200" kern="0" dirty="0">
                <a:solidFill>
                  <a:srgbClr val="54534A"/>
                </a:solidFill>
                <a:latin typeface="+mn-lt"/>
              </a:rPr>
              <a:t>affect performance in the long run</a:t>
            </a:r>
          </a:p>
          <a:p>
            <a:pPr marL="723900" lvl="1" indent="-266700">
              <a:lnSpc>
                <a:spcPct val="120000"/>
              </a:lnSpc>
              <a:spcBef>
                <a:spcPct val="50000"/>
              </a:spcBef>
              <a:buFont typeface="Arial" charset="0"/>
              <a:buChar char="–"/>
              <a:tabLst>
                <a:tab pos="180975" algn="l"/>
                <a:tab pos="542925" algn="l"/>
              </a:tabLst>
              <a:defRPr/>
            </a:pPr>
            <a:endParaRPr lang="en-US" sz="1800" kern="0" dirty="0" smtClean="0">
              <a:solidFill>
                <a:srgbClr val="54534A"/>
              </a:solidFill>
              <a:latin typeface="+mn-lt"/>
            </a:endParaRPr>
          </a:p>
          <a:p>
            <a:pPr marL="723900" lvl="1" indent="-266700">
              <a:lnSpc>
                <a:spcPct val="120000"/>
              </a:lnSpc>
              <a:spcBef>
                <a:spcPct val="50000"/>
              </a:spcBef>
              <a:buFont typeface="Arial" charset="0"/>
              <a:buChar char="–"/>
              <a:tabLst>
                <a:tab pos="180975" algn="l"/>
                <a:tab pos="542925" algn="l"/>
              </a:tabLst>
              <a:defRPr/>
            </a:pPr>
            <a:endParaRPr lang="en-US" sz="1800" kern="0" dirty="0" smtClean="0">
              <a:solidFill>
                <a:srgbClr val="54534A"/>
              </a:solidFill>
              <a:latin typeface="+mn-lt"/>
            </a:endParaRPr>
          </a:p>
          <a:p>
            <a:pPr marL="723900" lvl="1" indent="-266700">
              <a:lnSpc>
                <a:spcPct val="120000"/>
              </a:lnSpc>
              <a:spcBef>
                <a:spcPct val="50000"/>
              </a:spcBef>
              <a:buFont typeface="Arial" charset="0"/>
              <a:buChar char="–"/>
              <a:tabLst>
                <a:tab pos="180975" algn="l"/>
                <a:tab pos="542925" algn="l"/>
              </a:tabLst>
              <a:defRPr/>
            </a:pPr>
            <a:endParaRPr lang="en-US" sz="1800" kern="0" dirty="0">
              <a:solidFill>
                <a:srgbClr val="54534A"/>
              </a:solidFill>
              <a:latin typeface="+mn-lt"/>
            </a:endParaRPr>
          </a:p>
          <a:p>
            <a:pPr marL="285750" lvl="1" indent="-285750">
              <a:lnSpc>
                <a:spcPct val="120000"/>
              </a:lnSpc>
              <a:buFont typeface="Arial" pitchFamily="34" charset="0"/>
              <a:buChar char="•"/>
              <a:tabLst>
                <a:tab pos="180975" algn="l"/>
                <a:tab pos="542925" algn="l"/>
              </a:tabLst>
              <a:defRPr/>
            </a:pPr>
            <a:endParaRPr lang="en-US" sz="2200" kern="0" dirty="0" smtClean="0">
              <a:solidFill>
                <a:srgbClr val="54534A"/>
              </a:solidFill>
              <a:latin typeface="+mn-lt"/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0E63715-7189-47CC-8BD0-AD74A306E2B2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456363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59532" y="250825"/>
            <a:ext cx="6838193" cy="1090613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54534A"/>
                </a:solidFill>
              </a:rPr>
              <a:t>3 Implementing a monitoring system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68313" y="1700213"/>
            <a:ext cx="8424862" cy="4861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5750" lvl="1" indent="-285750">
              <a:lnSpc>
                <a:spcPct val="120000"/>
              </a:lnSpc>
              <a:buFont typeface="Arial" pitchFamily="34" charset="0"/>
              <a:buChar char="•"/>
              <a:tabLst>
                <a:tab pos="180975" algn="l"/>
                <a:tab pos="542925" algn="l"/>
              </a:tabLst>
              <a:defRPr/>
            </a:pPr>
            <a:r>
              <a:rPr lang="en-US" sz="2200" kern="0" dirty="0" smtClean="0">
                <a:solidFill>
                  <a:srgbClr val="54534A"/>
                </a:solidFill>
                <a:latin typeface="+mn-lt"/>
              </a:rPr>
              <a:t>Sustainable monitoring approach</a:t>
            </a:r>
          </a:p>
          <a:p>
            <a:pPr marL="723900" lvl="1" indent="-266700">
              <a:lnSpc>
                <a:spcPct val="120000"/>
              </a:lnSpc>
              <a:spcBef>
                <a:spcPct val="50000"/>
              </a:spcBef>
              <a:buFont typeface="Arial" charset="0"/>
              <a:buChar char="–"/>
              <a:tabLst>
                <a:tab pos="180975" algn="l"/>
                <a:tab pos="542925" algn="l"/>
              </a:tabLst>
              <a:defRPr/>
            </a:pPr>
            <a:r>
              <a:rPr lang="en-US" sz="1800" kern="0" dirty="0">
                <a:solidFill>
                  <a:srgbClr val="54534A"/>
                </a:solidFill>
                <a:latin typeface="+mn-lt"/>
              </a:rPr>
              <a:t>integrates existing tracer </a:t>
            </a:r>
            <a:r>
              <a:rPr lang="en-US" sz="1800" kern="0" dirty="0" smtClean="0">
                <a:solidFill>
                  <a:srgbClr val="54534A"/>
                </a:solidFill>
                <a:latin typeface="+mn-lt"/>
              </a:rPr>
              <a:t>studies</a:t>
            </a:r>
            <a:endParaRPr lang="en-US" sz="1800" kern="0" dirty="0">
              <a:solidFill>
                <a:srgbClr val="54534A"/>
              </a:solidFill>
              <a:latin typeface="+mn-lt"/>
            </a:endParaRPr>
          </a:p>
          <a:p>
            <a:pPr marL="723900" lvl="1" indent="-266700">
              <a:lnSpc>
                <a:spcPct val="120000"/>
              </a:lnSpc>
              <a:spcBef>
                <a:spcPct val="50000"/>
              </a:spcBef>
              <a:buFont typeface="Arial" charset="0"/>
              <a:buChar char="–"/>
              <a:tabLst>
                <a:tab pos="180975" algn="l"/>
                <a:tab pos="542925" algn="l"/>
              </a:tabLst>
              <a:defRPr/>
            </a:pPr>
            <a:r>
              <a:rPr lang="en-US" sz="1800" kern="0" dirty="0">
                <a:solidFill>
                  <a:srgbClr val="54534A"/>
                </a:solidFill>
                <a:latin typeface="+mn-lt"/>
              </a:rPr>
              <a:t>developed according to schools’ and GDVT’s </a:t>
            </a:r>
            <a:r>
              <a:rPr lang="en-US" sz="1800" kern="0" dirty="0" smtClean="0">
                <a:solidFill>
                  <a:srgbClr val="54534A"/>
                </a:solidFill>
                <a:latin typeface="+mn-lt"/>
              </a:rPr>
              <a:t>requirements</a:t>
            </a:r>
          </a:p>
          <a:p>
            <a:pPr marL="723900" lvl="1" indent="-266700">
              <a:lnSpc>
                <a:spcPct val="120000"/>
              </a:lnSpc>
              <a:spcBef>
                <a:spcPct val="50000"/>
              </a:spcBef>
              <a:buFont typeface="Arial" charset="0"/>
              <a:buChar char="–"/>
              <a:tabLst>
                <a:tab pos="180975" algn="l"/>
                <a:tab pos="542925" algn="l"/>
              </a:tabLst>
              <a:defRPr/>
            </a:pPr>
            <a:r>
              <a:rPr lang="en-US" sz="1800" kern="0" dirty="0">
                <a:solidFill>
                  <a:srgbClr val="54534A"/>
                </a:solidFill>
                <a:latin typeface="+mn-lt"/>
              </a:rPr>
              <a:t>f</a:t>
            </a:r>
            <a:r>
              <a:rPr lang="en-US" sz="1800" kern="0" dirty="0" smtClean="0">
                <a:solidFill>
                  <a:srgbClr val="54534A"/>
                </a:solidFill>
                <a:latin typeface="+mn-lt"/>
              </a:rPr>
              <a:t>ulfills information needs on enterprises’ qualification requirements, graduates’ </a:t>
            </a:r>
            <a:r>
              <a:rPr lang="en-US" sz="1800" kern="0" dirty="0" err="1" smtClean="0">
                <a:solidFill>
                  <a:srgbClr val="54534A"/>
                </a:solidFill>
                <a:latin typeface="+mn-lt"/>
              </a:rPr>
              <a:t>labour</a:t>
            </a:r>
            <a:r>
              <a:rPr lang="en-US" sz="1800" kern="0" dirty="0" smtClean="0">
                <a:solidFill>
                  <a:srgbClr val="54534A"/>
                </a:solidFill>
                <a:latin typeface="+mn-lt"/>
              </a:rPr>
              <a:t> market performance and schools’ training performance</a:t>
            </a:r>
            <a:endParaRPr lang="en-US" sz="1800" kern="0" dirty="0">
              <a:solidFill>
                <a:srgbClr val="54534A"/>
              </a:solidFill>
              <a:latin typeface="+mn-lt"/>
            </a:endParaRPr>
          </a:p>
          <a:p>
            <a:pPr marL="285750" lvl="1" indent="-285750">
              <a:lnSpc>
                <a:spcPct val="120000"/>
              </a:lnSpc>
              <a:buFont typeface="Arial" pitchFamily="34" charset="0"/>
              <a:buChar char="•"/>
              <a:tabLst>
                <a:tab pos="180975" algn="l"/>
                <a:tab pos="542925" algn="l"/>
              </a:tabLst>
              <a:defRPr/>
            </a:pPr>
            <a:endParaRPr lang="en-US" sz="2200" kern="0" dirty="0" smtClean="0">
              <a:solidFill>
                <a:srgbClr val="54534A"/>
              </a:solidFill>
              <a:latin typeface="+mn-lt"/>
            </a:endParaRPr>
          </a:p>
          <a:p>
            <a:pPr marL="285750" lvl="1" indent="-285750">
              <a:lnSpc>
                <a:spcPct val="120000"/>
              </a:lnSpc>
              <a:buFont typeface="Arial" pitchFamily="34" charset="0"/>
              <a:buChar char="•"/>
              <a:tabLst>
                <a:tab pos="180975" algn="l"/>
                <a:tab pos="542925" algn="l"/>
              </a:tabLst>
              <a:defRPr/>
            </a:pPr>
            <a:r>
              <a:rPr lang="en-US" sz="2200" kern="0" dirty="0" smtClean="0">
                <a:solidFill>
                  <a:srgbClr val="54534A"/>
                </a:solidFill>
                <a:latin typeface="+mn-lt"/>
              </a:rPr>
              <a:t>Two-tier </a:t>
            </a:r>
            <a:r>
              <a:rPr lang="en-US" sz="2200" kern="0" dirty="0">
                <a:solidFill>
                  <a:srgbClr val="54534A"/>
                </a:solidFill>
                <a:latin typeface="+mn-lt"/>
              </a:rPr>
              <a:t>approach: School-based and </a:t>
            </a:r>
            <a:r>
              <a:rPr lang="en-US" sz="2200" kern="0" dirty="0" smtClean="0">
                <a:solidFill>
                  <a:srgbClr val="54534A"/>
                </a:solidFill>
                <a:latin typeface="+mn-lt"/>
              </a:rPr>
              <a:t>policy-supported</a:t>
            </a:r>
          </a:p>
          <a:p>
            <a:pPr marL="285750" lvl="1" indent="-285750">
              <a:lnSpc>
                <a:spcPct val="120000"/>
              </a:lnSpc>
              <a:buFont typeface="Arial" pitchFamily="34" charset="0"/>
              <a:buChar char="•"/>
              <a:tabLst>
                <a:tab pos="180975" algn="l"/>
                <a:tab pos="542925" algn="l"/>
              </a:tabLst>
              <a:defRPr/>
            </a:pPr>
            <a:endParaRPr lang="en-US" sz="2200" kern="0" dirty="0" smtClean="0">
              <a:solidFill>
                <a:srgbClr val="54534A"/>
              </a:solidFill>
              <a:latin typeface="+mn-lt"/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0E63715-7189-47CC-8BD0-AD74A306E2B2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435508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59532" y="250825"/>
            <a:ext cx="6838193" cy="1090613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54534A"/>
                </a:solidFill>
              </a:rPr>
              <a:t>3 </a:t>
            </a:r>
            <a:r>
              <a:rPr lang="en-US" dirty="0">
                <a:solidFill>
                  <a:srgbClr val="54534A"/>
                </a:solidFill>
              </a:rPr>
              <a:t>Implementing a monitoring system</a:t>
            </a:r>
            <a:endParaRPr lang="en-US" dirty="0" smtClean="0">
              <a:solidFill>
                <a:srgbClr val="54534A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68313" y="1700213"/>
            <a:ext cx="8424862" cy="4861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5750" lvl="1" indent="-285750">
              <a:lnSpc>
                <a:spcPct val="120000"/>
              </a:lnSpc>
              <a:buFont typeface="Arial" pitchFamily="34" charset="0"/>
              <a:buChar char="•"/>
              <a:tabLst>
                <a:tab pos="180975" algn="l"/>
                <a:tab pos="542925" algn="l"/>
              </a:tabLst>
              <a:defRPr/>
            </a:pPr>
            <a:r>
              <a:rPr lang="en-US" sz="2200" kern="0" dirty="0" smtClean="0">
                <a:solidFill>
                  <a:srgbClr val="54534A"/>
                </a:solidFill>
                <a:latin typeface="+mn-lt"/>
              </a:rPr>
              <a:t>Bi-annual surveys</a:t>
            </a:r>
          </a:p>
          <a:p>
            <a:pPr marL="723900" lvl="1" indent="-266700">
              <a:lnSpc>
                <a:spcPct val="120000"/>
              </a:lnSpc>
              <a:spcBef>
                <a:spcPct val="50000"/>
              </a:spcBef>
              <a:buFont typeface="Arial" charset="0"/>
              <a:buChar char="–"/>
              <a:tabLst>
                <a:tab pos="180975" algn="l"/>
                <a:tab pos="542925" algn="l"/>
              </a:tabLst>
              <a:defRPr/>
            </a:pPr>
            <a:r>
              <a:rPr lang="en-US" sz="1800" kern="0" dirty="0" smtClean="0">
                <a:solidFill>
                  <a:srgbClr val="54534A"/>
                </a:solidFill>
                <a:latin typeface="+mn-lt"/>
              </a:rPr>
              <a:t>Baseline survey in school (contact data, demographics, training quality, future plans)</a:t>
            </a:r>
            <a:endParaRPr lang="en-US" sz="1800" kern="0" dirty="0">
              <a:solidFill>
                <a:srgbClr val="54534A"/>
              </a:solidFill>
              <a:latin typeface="+mn-lt"/>
            </a:endParaRPr>
          </a:p>
          <a:p>
            <a:pPr marL="723900" lvl="1" indent="-266700">
              <a:lnSpc>
                <a:spcPct val="120000"/>
              </a:lnSpc>
              <a:spcBef>
                <a:spcPct val="50000"/>
              </a:spcBef>
              <a:buFont typeface="Arial" charset="0"/>
              <a:buChar char="–"/>
              <a:tabLst>
                <a:tab pos="180975" algn="l"/>
                <a:tab pos="542925" algn="l"/>
              </a:tabLst>
              <a:defRPr/>
            </a:pPr>
            <a:r>
              <a:rPr lang="en-US" sz="1800" kern="0" dirty="0" smtClean="0">
                <a:solidFill>
                  <a:srgbClr val="54534A"/>
                </a:solidFill>
                <a:latin typeface="+mn-lt"/>
              </a:rPr>
              <a:t>Follow-up survey after 6 months (</a:t>
            </a:r>
            <a:r>
              <a:rPr lang="en-US" sz="1800" kern="0" dirty="0" err="1" smtClean="0">
                <a:solidFill>
                  <a:srgbClr val="54534A"/>
                </a:solidFill>
                <a:latin typeface="+mn-lt"/>
              </a:rPr>
              <a:t>labour</a:t>
            </a:r>
            <a:r>
              <a:rPr lang="en-US" sz="1800" kern="0" dirty="0" smtClean="0">
                <a:solidFill>
                  <a:srgbClr val="54534A"/>
                </a:solidFill>
                <a:latin typeface="+mn-lt"/>
              </a:rPr>
              <a:t> market/job characteristics, training quality)</a:t>
            </a:r>
          </a:p>
          <a:p>
            <a:pPr marL="723900" lvl="1" indent="-266700">
              <a:lnSpc>
                <a:spcPct val="120000"/>
              </a:lnSpc>
              <a:spcBef>
                <a:spcPct val="50000"/>
              </a:spcBef>
              <a:buFont typeface="Arial" charset="0"/>
              <a:buChar char="–"/>
              <a:tabLst>
                <a:tab pos="180975" algn="l"/>
                <a:tab pos="542925" algn="l"/>
              </a:tabLst>
              <a:defRPr/>
            </a:pPr>
            <a:r>
              <a:rPr lang="en-US" sz="1800" kern="0" dirty="0" smtClean="0">
                <a:solidFill>
                  <a:srgbClr val="54534A"/>
                </a:solidFill>
                <a:latin typeface="+mn-lt"/>
              </a:rPr>
              <a:t>Data is processed and evaluated by schools</a:t>
            </a:r>
          </a:p>
          <a:p>
            <a:pPr marL="723900" lvl="1" indent="-266700">
              <a:lnSpc>
                <a:spcPct val="120000"/>
              </a:lnSpc>
              <a:spcBef>
                <a:spcPct val="50000"/>
              </a:spcBef>
              <a:buFont typeface="Arial" charset="0"/>
              <a:buChar char="–"/>
              <a:tabLst>
                <a:tab pos="180975" algn="l"/>
                <a:tab pos="542925" algn="l"/>
              </a:tabLst>
              <a:defRPr/>
            </a:pPr>
            <a:r>
              <a:rPr lang="en-US" sz="1800" kern="0" dirty="0" smtClean="0">
                <a:solidFill>
                  <a:srgbClr val="54534A"/>
                </a:solidFill>
                <a:latin typeface="+mn-lt"/>
              </a:rPr>
              <a:t>NIVT does consistency checking and merging</a:t>
            </a:r>
          </a:p>
          <a:p>
            <a:pPr marL="723900" lvl="1" indent="-266700">
              <a:lnSpc>
                <a:spcPct val="120000"/>
              </a:lnSpc>
              <a:spcBef>
                <a:spcPct val="50000"/>
              </a:spcBef>
              <a:buFont typeface="Arial" charset="0"/>
              <a:buChar char="–"/>
              <a:tabLst>
                <a:tab pos="180975" algn="l"/>
                <a:tab pos="542925" algn="l"/>
              </a:tabLst>
              <a:defRPr/>
            </a:pPr>
            <a:r>
              <a:rPr lang="en-US" sz="1800" kern="0" dirty="0" smtClean="0">
                <a:solidFill>
                  <a:srgbClr val="54534A"/>
                </a:solidFill>
                <a:latin typeface="+mn-lt"/>
              </a:rPr>
              <a:t>Report is written by NIVT</a:t>
            </a:r>
          </a:p>
          <a:p>
            <a:pPr marL="285750" lvl="1" indent="-285750">
              <a:lnSpc>
                <a:spcPct val="120000"/>
              </a:lnSpc>
              <a:buFont typeface="Arial" pitchFamily="34" charset="0"/>
              <a:buChar char="•"/>
              <a:tabLst>
                <a:tab pos="180975" algn="l"/>
                <a:tab pos="542925" algn="l"/>
              </a:tabLst>
              <a:defRPr/>
            </a:pPr>
            <a:endParaRPr lang="en-US" sz="2200" kern="0" dirty="0" smtClean="0">
              <a:solidFill>
                <a:srgbClr val="54534A"/>
              </a:solidFill>
              <a:latin typeface="+mn-lt"/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0E63715-7189-47CC-8BD0-AD74A306E2B2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84046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59532" y="250825"/>
            <a:ext cx="6838193" cy="1090613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54534A"/>
                </a:solidFill>
              </a:rPr>
              <a:t>4 Evaluation design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0E63715-7189-47CC-8BD0-AD74A306E2B2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8864114"/>
              </p:ext>
            </p:extLst>
          </p:nvPr>
        </p:nvGraphicFramePr>
        <p:xfrm>
          <a:off x="468313" y="4905164"/>
          <a:ext cx="8267840" cy="1463040"/>
        </p:xfrm>
        <a:graphic>
          <a:graphicData uri="http://schemas.openxmlformats.org/drawingml/2006/table">
            <a:tbl>
              <a:tblPr firstRow="1" firstCol="1" bandRow="1"/>
              <a:tblGrid>
                <a:gridCol w="1079351"/>
                <a:gridCol w="1224136"/>
                <a:gridCol w="2736304"/>
                <a:gridCol w="3228049"/>
              </a:tblGrid>
              <a:tr h="193545">
                <a:tc rowSpan="2"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Arial" pitchFamily="34" charset="0"/>
                        </a:rPr>
                        <a:t>Group assignment</a:t>
                      </a:r>
                      <a:endParaRPr lang="de-DE" sz="160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58064" marR="58064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Arial" pitchFamily="34" charset="0"/>
                        </a:rPr>
                        <a:t>		   Occupations</a:t>
                      </a:r>
                      <a:endParaRPr lang="de-DE" sz="160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58064" marR="58064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193545">
                <a:tc gridSpan="2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Arial" pitchFamily="34" charset="0"/>
                        </a:rPr>
                        <a:t>Supported</a:t>
                      </a:r>
                      <a:endParaRPr lang="de-DE" sz="160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58064" marR="58064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Arial" pitchFamily="34" charset="0"/>
                        </a:rPr>
                        <a:t>Unsupported</a:t>
                      </a:r>
                      <a:endParaRPr lang="de-DE" sz="160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58064" marR="580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3545">
                <a:tc rowSpan="2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Arial" pitchFamily="34" charset="0"/>
                        </a:rPr>
                        <a:t>Schools</a:t>
                      </a:r>
                      <a:endParaRPr lang="de-DE" sz="160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58064" marR="5806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Arial" pitchFamily="34" charset="0"/>
                        </a:rPr>
                        <a:t>Treatment</a:t>
                      </a:r>
                      <a:endParaRPr lang="de-DE" sz="160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58064" marR="58064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Arial" pitchFamily="34" charset="0"/>
                        </a:rPr>
                        <a:t>Participants</a:t>
                      </a:r>
                      <a:endParaRPr lang="de-DE" sz="160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58064" marR="580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7F9A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Arial" pitchFamily="34" charset="0"/>
                        </a:rPr>
                        <a:t>Non-participants</a:t>
                      </a:r>
                      <a:endParaRPr lang="de-DE" sz="160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58064" marR="580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2B7"/>
                    </a:solidFill>
                  </a:tcPr>
                </a:tc>
              </a:tr>
              <a:tr h="19354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Arial" pitchFamily="34" charset="0"/>
                        </a:rPr>
                        <a:t>Control</a:t>
                      </a:r>
                      <a:endParaRPr lang="de-DE" sz="160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58064" marR="58064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Arial" pitchFamily="34" charset="0"/>
                        </a:rPr>
                        <a:t>Hypothetical 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Arial" pitchFamily="34" charset="0"/>
                        </a:rPr>
                        <a:t>participants</a:t>
                      </a:r>
                      <a:endParaRPr lang="de-DE" sz="160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58064" marR="580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2B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Arial" pitchFamily="34" charset="0"/>
                        </a:rPr>
                        <a:t>Hypothetical 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Arial" pitchFamily="34" charset="0"/>
                        </a:rPr>
                        <a:t>non-participants</a:t>
                      </a:r>
                      <a:endParaRPr lang="de-DE" sz="1600" dirty="0">
                        <a:effectLst/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58064" marR="580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2B7"/>
                    </a:solidFill>
                  </a:tcPr>
                </a:tc>
              </a:tr>
            </a:tbl>
          </a:graphicData>
        </a:graphic>
      </p:graphicFrame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468313" y="1700213"/>
            <a:ext cx="8424862" cy="2700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5750" lvl="1" indent="-285750">
              <a:lnSpc>
                <a:spcPct val="120000"/>
              </a:lnSpc>
              <a:buFont typeface="Arial" pitchFamily="34" charset="0"/>
              <a:buChar char="•"/>
              <a:tabLst>
                <a:tab pos="180975" algn="l"/>
                <a:tab pos="542925" algn="l"/>
              </a:tabLst>
              <a:defRPr/>
            </a:pPr>
            <a:r>
              <a:rPr lang="en-US" sz="2200" kern="0" dirty="0" smtClean="0">
                <a:solidFill>
                  <a:srgbClr val="54534A"/>
                </a:solidFill>
                <a:latin typeface="+mn-lt"/>
              </a:rPr>
              <a:t>Cross-Sectional Difference-in-Differences</a:t>
            </a:r>
          </a:p>
          <a:p>
            <a:pPr marL="723900" lvl="1" indent="-266700">
              <a:lnSpc>
                <a:spcPct val="120000"/>
              </a:lnSpc>
              <a:spcBef>
                <a:spcPct val="50000"/>
              </a:spcBef>
              <a:buFont typeface="Arial" charset="0"/>
              <a:buChar char="–"/>
              <a:tabLst>
                <a:tab pos="180975" algn="l"/>
                <a:tab pos="542925" algn="l"/>
              </a:tabLst>
              <a:defRPr/>
            </a:pPr>
            <a:r>
              <a:rPr lang="en-US" sz="1800" kern="0" dirty="0">
                <a:solidFill>
                  <a:srgbClr val="54534A"/>
                </a:solidFill>
                <a:latin typeface="+mn-lt"/>
              </a:rPr>
              <a:t>H</a:t>
            </a:r>
            <a:r>
              <a:rPr lang="en-US" sz="1800" kern="0" dirty="0" smtClean="0">
                <a:solidFill>
                  <a:srgbClr val="54534A"/>
                </a:solidFill>
                <a:latin typeface="+mn-lt"/>
              </a:rPr>
              <a:t>ypothetical supported minus hypothetical </a:t>
            </a:r>
            <a:r>
              <a:rPr lang="en-US" sz="1800" kern="0" dirty="0">
                <a:solidFill>
                  <a:srgbClr val="54534A"/>
                </a:solidFill>
                <a:latin typeface="+mn-lt"/>
              </a:rPr>
              <a:t>unsupported </a:t>
            </a:r>
            <a:r>
              <a:rPr lang="en-US" sz="1800" kern="0" dirty="0" smtClean="0">
                <a:solidFill>
                  <a:srgbClr val="54534A"/>
                </a:solidFill>
                <a:latin typeface="+mn-lt"/>
              </a:rPr>
              <a:t>occupations in the control schools</a:t>
            </a:r>
          </a:p>
          <a:p>
            <a:pPr marL="723900" lvl="1" indent="-266700">
              <a:lnSpc>
                <a:spcPct val="120000"/>
              </a:lnSpc>
              <a:spcBef>
                <a:spcPct val="50000"/>
              </a:spcBef>
              <a:buFont typeface="Arial" charset="0"/>
              <a:buChar char="–"/>
              <a:tabLst>
                <a:tab pos="180975" algn="l"/>
                <a:tab pos="542925" algn="l"/>
              </a:tabLst>
              <a:defRPr/>
            </a:pPr>
            <a:r>
              <a:rPr lang="en-US" sz="1800" kern="0" dirty="0">
                <a:solidFill>
                  <a:srgbClr val="54534A"/>
                </a:solidFill>
                <a:latin typeface="+mn-lt"/>
              </a:rPr>
              <a:t>S</a:t>
            </a:r>
            <a:r>
              <a:rPr lang="en-US" sz="1800" kern="0" dirty="0" smtClean="0">
                <a:solidFill>
                  <a:srgbClr val="54534A"/>
                </a:solidFill>
                <a:latin typeface="+mn-lt"/>
              </a:rPr>
              <a:t>upported minus unsupported occupations in the treatment schools</a:t>
            </a:r>
          </a:p>
          <a:p>
            <a:pPr marL="749300" lvl="1" indent="-292100">
              <a:lnSpc>
                <a:spcPct val="120000"/>
              </a:lnSpc>
              <a:spcBef>
                <a:spcPct val="50000"/>
              </a:spcBef>
              <a:tabLst>
                <a:tab pos="180975" algn="l"/>
                <a:tab pos="542925" algn="l"/>
              </a:tabLst>
              <a:defRPr/>
            </a:pPr>
            <a:r>
              <a:rPr lang="en-US" sz="1800" kern="0" dirty="0" smtClean="0">
                <a:solidFill>
                  <a:srgbClr val="54534A"/>
                </a:solidFill>
                <a:latin typeface="+mn-lt"/>
                <a:sym typeface="Wingdings" pitchFamily="2" charset="2"/>
              </a:rPr>
              <a:t> Accounts for differences in </a:t>
            </a:r>
            <a:r>
              <a:rPr lang="en-US" sz="1800" kern="0" dirty="0" err="1" smtClean="0">
                <a:solidFill>
                  <a:srgbClr val="54534A"/>
                </a:solidFill>
                <a:latin typeface="+mn-lt"/>
                <a:sym typeface="Wingdings" pitchFamily="2" charset="2"/>
              </a:rPr>
              <a:t>labour</a:t>
            </a:r>
            <a:r>
              <a:rPr lang="en-US" sz="1800" kern="0" dirty="0" smtClean="0">
                <a:solidFill>
                  <a:srgbClr val="54534A"/>
                </a:solidFill>
                <a:latin typeface="+mn-lt"/>
                <a:sym typeface="Wingdings" pitchFamily="2" charset="2"/>
              </a:rPr>
              <a:t> markets and differences between occupations</a:t>
            </a:r>
            <a:r>
              <a:rPr lang="en-US" sz="1800" kern="0" dirty="0" smtClean="0">
                <a:solidFill>
                  <a:srgbClr val="54534A"/>
                </a:solidFill>
                <a:latin typeface="+mn-lt"/>
              </a:rPr>
              <a:t> </a:t>
            </a:r>
            <a:endParaRPr lang="en-US" sz="2200" kern="0" dirty="0" smtClean="0">
              <a:solidFill>
                <a:srgbClr val="54534A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2651802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59532" y="250825"/>
            <a:ext cx="6838193" cy="1090613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54534A"/>
                </a:solidFill>
              </a:rPr>
              <a:t>5 Dataset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68313" y="1700213"/>
            <a:ext cx="4967783" cy="4861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5750" lvl="1" indent="-285750">
              <a:lnSpc>
                <a:spcPct val="120000"/>
              </a:lnSpc>
              <a:buFont typeface="Arial" pitchFamily="34" charset="0"/>
              <a:buChar char="•"/>
              <a:tabLst>
                <a:tab pos="180975" algn="l"/>
                <a:tab pos="542925" algn="l"/>
              </a:tabLst>
              <a:defRPr/>
            </a:pPr>
            <a:r>
              <a:rPr lang="en-US" sz="2200" kern="0" dirty="0" smtClean="0">
                <a:solidFill>
                  <a:srgbClr val="54534A"/>
                </a:solidFill>
                <a:latin typeface="+mn-lt"/>
              </a:rPr>
              <a:t>Covers years 2009-2012</a:t>
            </a:r>
            <a:r>
              <a:rPr lang="en-US" sz="2200" kern="0" dirty="0">
                <a:solidFill>
                  <a:srgbClr val="54534A"/>
                </a:solidFill>
                <a:latin typeface="+mn-lt"/>
              </a:rPr>
              <a:t> </a:t>
            </a:r>
            <a:r>
              <a:rPr lang="en-US" sz="2200" kern="0" dirty="0" smtClean="0">
                <a:solidFill>
                  <a:srgbClr val="54534A"/>
                </a:solidFill>
                <a:latin typeface="+mn-lt"/>
              </a:rPr>
              <a:t>and 24 schools in 2012</a:t>
            </a:r>
          </a:p>
          <a:p>
            <a:pPr marL="285750" lvl="1" indent="-285750">
              <a:lnSpc>
                <a:spcPct val="120000"/>
              </a:lnSpc>
              <a:buFont typeface="Arial" pitchFamily="34" charset="0"/>
              <a:buChar char="•"/>
              <a:tabLst>
                <a:tab pos="180975" algn="l"/>
                <a:tab pos="542925" algn="l"/>
              </a:tabLst>
              <a:defRPr/>
            </a:pPr>
            <a:endParaRPr lang="en-US" sz="2200" kern="0" dirty="0" smtClean="0">
              <a:solidFill>
                <a:srgbClr val="54534A"/>
              </a:solidFill>
              <a:latin typeface="+mn-lt"/>
            </a:endParaRPr>
          </a:p>
          <a:p>
            <a:pPr marL="285750" lvl="1" indent="-285750">
              <a:lnSpc>
                <a:spcPct val="120000"/>
              </a:lnSpc>
              <a:buFont typeface="Arial" pitchFamily="34" charset="0"/>
              <a:buChar char="•"/>
              <a:tabLst>
                <a:tab pos="180975" algn="l"/>
                <a:tab pos="542925" algn="l"/>
              </a:tabLst>
              <a:defRPr/>
            </a:pPr>
            <a:r>
              <a:rPr lang="en-US" sz="2200" kern="0" dirty="0" smtClean="0">
                <a:solidFill>
                  <a:srgbClr val="54534A"/>
                </a:solidFill>
                <a:latin typeface="+mn-lt"/>
              </a:rPr>
              <a:t>Evaluation employs data from 2010 with information on 17 schools: </a:t>
            </a:r>
          </a:p>
          <a:p>
            <a:pPr marL="723900" lvl="1" indent="-266700">
              <a:lnSpc>
                <a:spcPct val="120000"/>
              </a:lnSpc>
              <a:spcBef>
                <a:spcPct val="50000"/>
              </a:spcBef>
              <a:buFont typeface="Arial" charset="0"/>
              <a:buChar char="–"/>
              <a:tabLst>
                <a:tab pos="180975" algn="l"/>
                <a:tab pos="542925" algn="l"/>
              </a:tabLst>
              <a:defRPr/>
            </a:pPr>
            <a:r>
              <a:rPr lang="en-US" sz="1800" kern="0" dirty="0">
                <a:solidFill>
                  <a:srgbClr val="54534A"/>
                </a:solidFill>
                <a:latin typeface="+mn-lt"/>
              </a:rPr>
              <a:t>9 </a:t>
            </a:r>
            <a:r>
              <a:rPr lang="en-US" sz="1800" kern="0" dirty="0" smtClean="0">
                <a:solidFill>
                  <a:srgbClr val="54534A"/>
                </a:solidFill>
                <a:latin typeface="+mn-lt"/>
              </a:rPr>
              <a:t>treatment, </a:t>
            </a:r>
            <a:r>
              <a:rPr lang="en-US" sz="1800" kern="0" dirty="0">
                <a:solidFill>
                  <a:srgbClr val="54534A"/>
                </a:solidFill>
                <a:latin typeface="+mn-lt"/>
              </a:rPr>
              <a:t>8 control </a:t>
            </a:r>
            <a:r>
              <a:rPr lang="en-US" sz="1800" kern="0" dirty="0" smtClean="0">
                <a:solidFill>
                  <a:srgbClr val="54534A"/>
                </a:solidFill>
                <a:latin typeface="+mn-lt"/>
              </a:rPr>
              <a:t>schools</a:t>
            </a:r>
          </a:p>
          <a:p>
            <a:pPr marL="723900" lvl="1" indent="-266700">
              <a:lnSpc>
                <a:spcPct val="120000"/>
              </a:lnSpc>
              <a:spcBef>
                <a:spcPct val="50000"/>
              </a:spcBef>
              <a:buFont typeface="Arial" charset="0"/>
              <a:buChar char="–"/>
              <a:tabLst>
                <a:tab pos="180975" algn="l"/>
                <a:tab pos="542925" algn="l"/>
              </a:tabLst>
              <a:defRPr/>
            </a:pPr>
            <a:r>
              <a:rPr lang="en-US" sz="1800" kern="0" dirty="0" smtClean="0">
                <a:solidFill>
                  <a:srgbClr val="54534A"/>
                </a:solidFill>
                <a:latin typeface="+mn-lt"/>
              </a:rPr>
              <a:t>4422 observations in the baseline survey</a:t>
            </a:r>
          </a:p>
          <a:p>
            <a:pPr marL="723900" lvl="1" indent="-266700">
              <a:lnSpc>
                <a:spcPct val="120000"/>
              </a:lnSpc>
              <a:spcBef>
                <a:spcPct val="50000"/>
              </a:spcBef>
              <a:buFont typeface="Arial" charset="0"/>
              <a:buChar char="–"/>
              <a:tabLst>
                <a:tab pos="180975" algn="l"/>
                <a:tab pos="542925" algn="l"/>
              </a:tabLst>
              <a:defRPr/>
            </a:pPr>
            <a:r>
              <a:rPr lang="en-US" sz="1800" kern="0" dirty="0" smtClean="0">
                <a:solidFill>
                  <a:srgbClr val="54534A"/>
                </a:solidFill>
                <a:latin typeface="+mn-lt"/>
              </a:rPr>
              <a:t>2694 observations in the follow-up survey</a:t>
            </a:r>
          </a:p>
          <a:p>
            <a:pPr marL="723900" lvl="1" indent="-266700">
              <a:lnSpc>
                <a:spcPct val="120000"/>
              </a:lnSpc>
              <a:spcBef>
                <a:spcPct val="50000"/>
              </a:spcBef>
              <a:buFont typeface="Arial" charset="0"/>
              <a:buChar char="–"/>
              <a:tabLst>
                <a:tab pos="180975" algn="l"/>
                <a:tab pos="542925" algn="l"/>
              </a:tabLst>
              <a:defRPr/>
            </a:pPr>
            <a:endParaRPr lang="en-US" sz="1800" kern="0" dirty="0" smtClean="0">
              <a:solidFill>
                <a:srgbClr val="54534A"/>
              </a:solidFill>
              <a:latin typeface="+mn-lt"/>
            </a:endParaRPr>
          </a:p>
          <a:p>
            <a:pPr marL="723900" lvl="1" indent="-266700">
              <a:lnSpc>
                <a:spcPct val="120000"/>
              </a:lnSpc>
              <a:spcBef>
                <a:spcPct val="50000"/>
              </a:spcBef>
              <a:buFont typeface="Arial" charset="0"/>
              <a:buChar char="–"/>
              <a:tabLst>
                <a:tab pos="180975" algn="l"/>
                <a:tab pos="542925" algn="l"/>
              </a:tabLst>
              <a:defRPr/>
            </a:pPr>
            <a:endParaRPr lang="en-US" sz="1800" kern="0" dirty="0">
              <a:solidFill>
                <a:srgbClr val="54534A"/>
              </a:solidFill>
              <a:latin typeface="+mn-lt"/>
            </a:endParaRPr>
          </a:p>
          <a:p>
            <a:pPr marL="285750" lvl="1" indent="-285750">
              <a:lnSpc>
                <a:spcPct val="120000"/>
              </a:lnSpc>
              <a:buFont typeface="Arial" pitchFamily="34" charset="0"/>
              <a:buChar char="•"/>
              <a:tabLst>
                <a:tab pos="180975" algn="l"/>
                <a:tab pos="542925" algn="l"/>
              </a:tabLst>
              <a:defRPr/>
            </a:pPr>
            <a:endParaRPr lang="en-US" sz="1800" kern="0" dirty="0" smtClean="0">
              <a:solidFill>
                <a:srgbClr val="54534A"/>
              </a:solidFill>
              <a:latin typeface="+mn-lt"/>
            </a:endParaRPr>
          </a:p>
          <a:p>
            <a:pPr marL="285750" lvl="1" indent="-285750">
              <a:lnSpc>
                <a:spcPct val="120000"/>
              </a:lnSpc>
              <a:buFont typeface="Arial" pitchFamily="34" charset="0"/>
              <a:buChar char="•"/>
              <a:tabLst>
                <a:tab pos="180975" algn="l"/>
                <a:tab pos="542925" algn="l"/>
              </a:tabLst>
              <a:defRPr/>
            </a:pPr>
            <a:endParaRPr lang="en-US" sz="2200" kern="0" dirty="0" smtClean="0">
              <a:solidFill>
                <a:srgbClr val="54534A"/>
              </a:solidFill>
              <a:latin typeface="+mn-lt"/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0E63715-7189-47CC-8BD0-AD74A306E2B2}" type="slidenum">
              <a:rPr lang="de-DE" smtClean="0"/>
              <a:pPr>
                <a:defRPr/>
              </a:pPr>
              <a:t>8</a:t>
            </a:fld>
            <a:endParaRPr lang="de-DE"/>
          </a:p>
        </p:txBody>
      </p:sp>
      <p:pic>
        <p:nvPicPr>
          <p:cNvPr id="5" name="Grafik 4" descr="K:\witte\karte von google maps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8164" y="1532964"/>
            <a:ext cx="2628292" cy="483605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1074329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59532" y="250825"/>
            <a:ext cx="6838193" cy="1090613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54534A"/>
                </a:solidFill>
              </a:rPr>
              <a:t>6 </a:t>
            </a:r>
            <a:r>
              <a:rPr lang="en-US" dirty="0">
                <a:solidFill>
                  <a:srgbClr val="54534A"/>
                </a:solidFill>
              </a:rPr>
              <a:t>Descriptive statistics</a:t>
            </a:r>
            <a:endParaRPr lang="en-US" dirty="0" smtClean="0">
              <a:solidFill>
                <a:srgbClr val="54534A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68313" y="1700213"/>
            <a:ext cx="8424862" cy="4861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5750" lvl="1" indent="-285750">
              <a:lnSpc>
                <a:spcPct val="120000"/>
              </a:lnSpc>
              <a:buFont typeface="Arial" pitchFamily="34" charset="0"/>
              <a:buChar char="•"/>
              <a:tabLst>
                <a:tab pos="180975" algn="l"/>
                <a:tab pos="542925" algn="l"/>
              </a:tabLst>
              <a:defRPr/>
            </a:pPr>
            <a:r>
              <a:rPr lang="en-US" sz="2200" kern="0" dirty="0" smtClean="0">
                <a:solidFill>
                  <a:srgbClr val="54534A"/>
                </a:solidFill>
                <a:latin typeface="+mn-lt"/>
              </a:rPr>
              <a:t>General sample characteristics in 2010</a:t>
            </a:r>
            <a:endParaRPr lang="en-US" sz="2200" kern="0" dirty="0" smtClean="0">
              <a:solidFill>
                <a:srgbClr val="54534A"/>
              </a:solidFill>
              <a:latin typeface="+mn-lt"/>
            </a:endParaRPr>
          </a:p>
          <a:p>
            <a:pPr marL="742950" lvl="2" indent="-285750">
              <a:lnSpc>
                <a:spcPct val="120000"/>
              </a:lnSpc>
              <a:buFont typeface="Arial" pitchFamily="34" charset="0"/>
              <a:buChar char="•"/>
              <a:tabLst>
                <a:tab pos="180975" algn="l"/>
                <a:tab pos="542925" algn="l"/>
              </a:tabLst>
              <a:defRPr/>
            </a:pPr>
            <a:r>
              <a:rPr lang="en-US" sz="2200" kern="0" dirty="0" smtClean="0">
                <a:solidFill>
                  <a:srgbClr val="54534A"/>
                </a:solidFill>
                <a:latin typeface="+mn-lt"/>
              </a:rPr>
              <a:t>av. a</a:t>
            </a:r>
            <a:r>
              <a:rPr lang="en-US" sz="2200" kern="0" dirty="0" smtClean="0">
                <a:solidFill>
                  <a:srgbClr val="54534A"/>
                </a:solidFill>
                <a:latin typeface="+mn-lt"/>
              </a:rPr>
              <a:t>ge 21.5</a:t>
            </a:r>
          </a:p>
          <a:p>
            <a:pPr marL="742950" lvl="2" indent="-285750">
              <a:lnSpc>
                <a:spcPct val="120000"/>
              </a:lnSpc>
              <a:buFont typeface="Arial" pitchFamily="34" charset="0"/>
              <a:buChar char="•"/>
              <a:tabLst>
                <a:tab pos="180975" algn="l"/>
                <a:tab pos="542925" algn="l"/>
              </a:tabLst>
              <a:defRPr/>
            </a:pPr>
            <a:r>
              <a:rPr lang="en-US" sz="2200" kern="0" dirty="0" smtClean="0">
                <a:solidFill>
                  <a:srgbClr val="54534A"/>
                </a:solidFill>
                <a:latin typeface="+mn-lt"/>
              </a:rPr>
              <a:t>25% female</a:t>
            </a:r>
          </a:p>
          <a:p>
            <a:pPr marL="742950" lvl="2" indent="-285750">
              <a:lnSpc>
                <a:spcPct val="120000"/>
              </a:lnSpc>
              <a:buFont typeface="Arial" pitchFamily="34" charset="0"/>
              <a:buChar char="•"/>
              <a:tabLst>
                <a:tab pos="180975" algn="l"/>
                <a:tab pos="542925" algn="l"/>
              </a:tabLst>
              <a:defRPr/>
            </a:pPr>
            <a:r>
              <a:rPr lang="en-US" sz="2200" kern="0" dirty="0" smtClean="0">
                <a:solidFill>
                  <a:srgbClr val="54534A"/>
                </a:solidFill>
                <a:latin typeface="+mn-lt"/>
              </a:rPr>
              <a:t>28% have prior VT</a:t>
            </a:r>
          </a:p>
          <a:p>
            <a:pPr marL="742950" lvl="2" indent="-285750">
              <a:lnSpc>
                <a:spcPct val="120000"/>
              </a:lnSpc>
              <a:buFont typeface="Arial" pitchFamily="34" charset="0"/>
              <a:buChar char="•"/>
              <a:tabLst>
                <a:tab pos="180975" algn="l"/>
                <a:tab pos="542925" algn="l"/>
              </a:tabLst>
              <a:defRPr/>
            </a:pPr>
            <a:r>
              <a:rPr lang="en-US" sz="2200" kern="0" dirty="0" smtClean="0">
                <a:solidFill>
                  <a:srgbClr val="54534A"/>
                </a:solidFill>
                <a:latin typeface="+mn-lt"/>
              </a:rPr>
              <a:t>24% have a jo</a:t>
            </a:r>
            <a:r>
              <a:rPr lang="en-US" sz="2200" kern="0" dirty="0" smtClean="0">
                <a:solidFill>
                  <a:srgbClr val="54534A"/>
                </a:solidFill>
                <a:latin typeface="+mn-lt"/>
              </a:rPr>
              <a:t>b at graduation</a:t>
            </a:r>
          </a:p>
          <a:p>
            <a:pPr marL="742950" lvl="2" indent="-285750">
              <a:lnSpc>
                <a:spcPct val="120000"/>
              </a:lnSpc>
              <a:buFont typeface="Arial" pitchFamily="34" charset="0"/>
              <a:buChar char="•"/>
              <a:tabLst>
                <a:tab pos="180975" algn="l"/>
                <a:tab pos="542925" algn="l"/>
              </a:tabLst>
              <a:defRPr/>
            </a:pPr>
            <a:r>
              <a:rPr lang="en-US" sz="2200" kern="0" dirty="0">
                <a:solidFill>
                  <a:srgbClr val="54534A"/>
                </a:solidFill>
                <a:latin typeface="+mn-lt"/>
              </a:rPr>
              <a:t>a</a:t>
            </a:r>
            <a:r>
              <a:rPr lang="en-US" sz="2200" kern="0" dirty="0" smtClean="0">
                <a:solidFill>
                  <a:srgbClr val="54534A"/>
                </a:solidFill>
                <a:latin typeface="+mn-lt"/>
              </a:rPr>
              <a:t>v. wage 2.9 million VND</a:t>
            </a:r>
          </a:p>
          <a:p>
            <a:pPr marL="1181100" lvl="2" indent="-266700">
              <a:lnSpc>
                <a:spcPct val="120000"/>
              </a:lnSpc>
              <a:spcBef>
                <a:spcPct val="50000"/>
              </a:spcBef>
              <a:buFont typeface="Arial" charset="0"/>
              <a:buChar char="–"/>
              <a:tabLst>
                <a:tab pos="180975" algn="l"/>
                <a:tab pos="542925" algn="l"/>
              </a:tabLst>
              <a:defRPr/>
            </a:pPr>
            <a:r>
              <a:rPr lang="en-US" sz="1800" kern="0" dirty="0">
                <a:solidFill>
                  <a:srgbClr val="54534A"/>
                </a:solidFill>
                <a:latin typeface="+mn-lt"/>
              </a:rPr>
              <a:t>m</a:t>
            </a:r>
            <a:r>
              <a:rPr lang="en-US" sz="1800" kern="0" dirty="0">
                <a:solidFill>
                  <a:srgbClr val="54534A"/>
                </a:solidFill>
                <a:latin typeface="+mn-lt"/>
              </a:rPr>
              <a:t>ale: 3.1 million VND</a:t>
            </a:r>
          </a:p>
          <a:p>
            <a:pPr marL="1181100" lvl="2" indent="-266700">
              <a:lnSpc>
                <a:spcPct val="120000"/>
              </a:lnSpc>
              <a:spcBef>
                <a:spcPct val="50000"/>
              </a:spcBef>
              <a:buFont typeface="Arial" charset="0"/>
              <a:buChar char="–"/>
              <a:tabLst>
                <a:tab pos="180975" algn="l"/>
                <a:tab pos="542925" algn="l"/>
              </a:tabLst>
              <a:defRPr/>
            </a:pPr>
            <a:r>
              <a:rPr lang="en-US" sz="1800" kern="0" dirty="0">
                <a:solidFill>
                  <a:srgbClr val="54534A"/>
                </a:solidFill>
                <a:latin typeface="+mn-lt"/>
              </a:rPr>
              <a:t>female: </a:t>
            </a:r>
            <a:r>
              <a:rPr lang="en-US" sz="1800" kern="0" dirty="0">
                <a:solidFill>
                  <a:srgbClr val="54534A"/>
                </a:solidFill>
                <a:latin typeface="+mn-lt"/>
              </a:rPr>
              <a:t>2.0 million VND</a:t>
            </a:r>
            <a:endParaRPr lang="en-US" sz="1800" kern="0" dirty="0">
              <a:solidFill>
                <a:srgbClr val="54534A"/>
              </a:solidFill>
              <a:latin typeface="+mn-lt"/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0E63715-7189-47CC-8BD0-AD74A306E2B2}" type="slidenum">
              <a:rPr lang="de-DE" smtClean="0"/>
              <a:pPr>
                <a:defRPr/>
              </a:pPr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861049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wi ">
  <a:themeElements>
    <a:clrScheme name="rwi 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rwi 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wi 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wi 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wi 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wi 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wi 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wi 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wi 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wi 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wi 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wi 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wi 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wi 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945</Words>
  <Application>Microsoft Office PowerPoint</Application>
  <PresentationFormat>Bildschirmpräsentation (4:3)</PresentationFormat>
  <Paragraphs>449</Paragraphs>
  <Slides>13</Slides>
  <Notes>13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4" baseType="lpstr">
      <vt:lpstr>rwi </vt:lpstr>
      <vt:lpstr>  </vt:lpstr>
      <vt:lpstr>1 Programme</vt:lpstr>
      <vt:lpstr>1 Programme</vt:lpstr>
      <vt:lpstr>2 Potential effects</vt:lpstr>
      <vt:lpstr>3 Implementing a monitoring system</vt:lpstr>
      <vt:lpstr>3 Implementing a monitoring system</vt:lpstr>
      <vt:lpstr>4 Evaluation design</vt:lpstr>
      <vt:lpstr>5 Dataset</vt:lpstr>
      <vt:lpstr>6 Descriptive statistics</vt:lpstr>
      <vt:lpstr>6 Descriptive statistics</vt:lpstr>
      <vt:lpstr>7 Programme impact on employment</vt:lpstr>
      <vt:lpstr>7 Programme impact on satisfaction</vt:lpstr>
      <vt:lpstr>8 Conclusion</vt:lpstr>
    </vt:vector>
  </TitlesOfParts>
  <Company>RWI Essen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schwindt</dc:creator>
  <cp:lastModifiedBy>reviewer</cp:lastModifiedBy>
  <cp:revision>567</cp:revision>
  <dcterms:created xsi:type="dcterms:W3CDTF">2009-02-24T11:41:38Z</dcterms:created>
  <dcterms:modified xsi:type="dcterms:W3CDTF">2012-10-08T11:35:25Z</dcterms:modified>
</cp:coreProperties>
</file>