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97" r:id="rId2"/>
    <p:sldId id="398" r:id="rId3"/>
    <p:sldId id="399" r:id="rId4"/>
    <p:sldId id="402" r:id="rId5"/>
    <p:sldId id="400" r:id="rId6"/>
    <p:sldId id="403" r:id="rId7"/>
    <p:sldId id="361" r:id="rId8"/>
    <p:sldId id="389" r:id="rId9"/>
    <p:sldId id="376" r:id="rId10"/>
    <p:sldId id="370" r:id="rId11"/>
    <p:sldId id="379" r:id="rId12"/>
    <p:sldId id="360" r:id="rId13"/>
    <p:sldId id="351" r:id="rId14"/>
    <p:sldId id="373" r:id="rId15"/>
    <p:sldId id="380" r:id="rId16"/>
    <p:sldId id="390" r:id="rId17"/>
    <p:sldId id="396" r:id="rId18"/>
    <p:sldId id="369" r:id="rId19"/>
    <p:sldId id="381" r:id="rId20"/>
    <p:sldId id="391" r:id="rId21"/>
    <p:sldId id="382" r:id="rId22"/>
    <p:sldId id="387" r:id="rId23"/>
    <p:sldId id="294" r:id="rId24"/>
    <p:sldId id="384" r:id="rId25"/>
    <p:sldId id="404" r:id="rId26"/>
    <p:sldId id="383" r:id="rId27"/>
  </p:sldIdLst>
  <p:sldSz cx="9144000" cy="6858000" type="screen4x3"/>
  <p:notesSz cx="6648450" cy="98504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006600"/>
    <a:srgbClr val="FFFF99"/>
    <a:srgbClr val="000066"/>
    <a:srgbClr val="FFFF66"/>
    <a:srgbClr val="66CCFF"/>
    <a:srgbClr val="33CCFF"/>
    <a:srgbClr val="0F0985"/>
    <a:srgbClr val="FF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55" autoAdjust="0"/>
    <p:restoredTop sz="82243" autoAdjust="0"/>
  </p:normalViewPr>
  <p:slideViewPr>
    <p:cSldViewPr>
      <p:cViewPr varScale="1">
        <p:scale>
          <a:sx n="77" d="100"/>
          <a:sy n="77" d="100"/>
        </p:scale>
        <p:origin x="-1328" y="-96"/>
      </p:cViewPr>
      <p:guideLst>
        <p:guide orient="horz" pos="2160"/>
        <p:guide pos="2880"/>
      </p:guideLst>
    </p:cSldViewPr>
  </p:slideViewPr>
  <p:outlineViewPr>
    <p:cViewPr>
      <p:scale>
        <a:sx n="33" d="100"/>
        <a:sy n="33" d="100"/>
      </p:scale>
      <p:origin x="0" y="157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D:\dissertation\Chapter%201%20-%20Introduction\agricultural%20employmen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Tabelle1!$A$13</c:f>
              <c:strCache>
                <c:ptCount val="1"/>
                <c:pt idx="0">
                  <c:v>non-agricultural wage employment </c:v>
                </c:pt>
              </c:strCache>
            </c:strRef>
          </c:tx>
          <c:spPr>
            <a:ln w="38100">
              <a:solidFill>
                <a:srgbClr val="DEA900"/>
              </a:solidFill>
              <a:prstDash val="sysDot"/>
            </a:ln>
          </c:spPr>
          <c:marker>
            <c:symbol val="none"/>
          </c:marker>
          <c:cat>
            <c:numRef>
              <c:f>Tabelle1!$G$12:$K$12</c:f>
              <c:numCache>
                <c:formatCode>General</c:formatCode>
                <c:ptCount val="5"/>
                <c:pt idx="0">
                  <c:v>2002.0</c:v>
                </c:pt>
                <c:pt idx="1">
                  <c:v>2004.0</c:v>
                </c:pt>
                <c:pt idx="2">
                  <c:v>2006.0</c:v>
                </c:pt>
                <c:pt idx="3">
                  <c:v>2008.0</c:v>
                </c:pt>
                <c:pt idx="4">
                  <c:v>2010.0</c:v>
                </c:pt>
              </c:numCache>
            </c:numRef>
          </c:cat>
          <c:val>
            <c:numRef>
              <c:f>Tabelle1!$G$13:$K$13</c:f>
              <c:numCache>
                <c:formatCode>0.0%</c:formatCode>
                <c:ptCount val="5"/>
                <c:pt idx="0">
                  <c:v>0.152</c:v>
                </c:pt>
                <c:pt idx="1">
                  <c:v>0.191</c:v>
                </c:pt>
                <c:pt idx="2">
                  <c:v>0.207</c:v>
                </c:pt>
                <c:pt idx="3">
                  <c:v>0.222</c:v>
                </c:pt>
                <c:pt idx="4">
                  <c:v>0.259</c:v>
                </c:pt>
              </c:numCache>
            </c:numRef>
          </c:val>
          <c:smooth val="0"/>
        </c:ser>
        <c:ser>
          <c:idx val="1"/>
          <c:order val="1"/>
          <c:tx>
            <c:strRef>
              <c:f>Tabelle1!$A$14</c:f>
              <c:strCache>
                <c:ptCount val="1"/>
                <c:pt idx="0">
                  <c:v>agricultural wage employment </c:v>
                </c:pt>
              </c:strCache>
            </c:strRef>
          </c:tx>
          <c:spPr>
            <a:ln w="38100">
              <a:solidFill>
                <a:srgbClr val="006600"/>
              </a:solidFill>
              <a:prstDash val="dashDot"/>
            </a:ln>
          </c:spPr>
          <c:marker>
            <c:symbol val="none"/>
          </c:marker>
          <c:cat>
            <c:numRef>
              <c:f>Tabelle1!$G$12:$K$12</c:f>
              <c:numCache>
                <c:formatCode>General</c:formatCode>
                <c:ptCount val="5"/>
                <c:pt idx="0">
                  <c:v>2002.0</c:v>
                </c:pt>
                <c:pt idx="1">
                  <c:v>2004.0</c:v>
                </c:pt>
                <c:pt idx="2">
                  <c:v>2006.0</c:v>
                </c:pt>
                <c:pt idx="3">
                  <c:v>2008.0</c:v>
                </c:pt>
                <c:pt idx="4">
                  <c:v>2010.0</c:v>
                </c:pt>
              </c:numCache>
            </c:numRef>
          </c:cat>
          <c:val>
            <c:numRef>
              <c:f>Tabelle1!$G$14:$K$14</c:f>
              <c:numCache>
                <c:formatCode>0.0%</c:formatCode>
                <c:ptCount val="5"/>
                <c:pt idx="0">
                  <c:v>0.0690000000000001</c:v>
                </c:pt>
                <c:pt idx="1">
                  <c:v>0.06</c:v>
                </c:pt>
                <c:pt idx="2">
                  <c:v>0.058</c:v>
                </c:pt>
                <c:pt idx="3">
                  <c:v>0.0520000000000001</c:v>
                </c:pt>
                <c:pt idx="4">
                  <c:v>0.054</c:v>
                </c:pt>
              </c:numCache>
            </c:numRef>
          </c:val>
          <c:smooth val="0"/>
        </c:ser>
        <c:ser>
          <c:idx val="2"/>
          <c:order val="2"/>
          <c:tx>
            <c:strRef>
              <c:f>Tabelle1!$A$15</c:f>
              <c:strCache>
                <c:ptCount val="1"/>
                <c:pt idx="0">
                  <c:v>agricultural self-employment </c:v>
                </c:pt>
              </c:strCache>
            </c:strRef>
          </c:tx>
          <c:spPr>
            <a:ln w="38100">
              <a:solidFill>
                <a:srgbClr val="006600"/>
              </a:solidFill>
              <a:prstDash val="dash"/>
            </a:ln>
          </c:spPr>
          <c:marker>
            <c:symbol val="none"/>
          </c:marker>
          <c:cat>
            <c:numRef>
              <c:f>Tabelle1!$G$12:$K$12</c:f>
              <c:numCache>
                <c:formatCode>General</c:formatCode>
                <c:ptCount val="5"/>
                <c:pt idx="0">
                  <c:v>2002.0</c:v>
                </c:pt>
                <c:pt idx="1">
                  <c:v>2004.0</c:v>
                </c:pt>
                <c:pt idx="2">
                  <c:v>2006.0</c:v>
                </c:pt>
                <c:pt idx="3">
                  <c:v>2008.0</c:v>
                </c:pt>
                <c:pt idx="4">
                  <c:v>2010.0</c:v>
                </c:pt>
              </c:numCache>
            </c:numRef>
          </c:cat>
          <c:val>
            <c:numRef>
              <c:f>Tabelle1!$G$15:$K$15</c:f>
              <c:numCache>
                <c:formatCode>0.0%</c:formatCode>
                <c:ptCount val="5"/>
                <c:pt idx="0">
                  <c:v>0.638000000000001</c:v>
                </c:pt>
                <c:pt idx="1">
                  <c:v>0.605</c:v>
                </c:pt>
                <c:pt idx="2">
                  <c:v>0.596</c:v>
                </c:pt>
                <c:pt idx="3">
                  <c:v>0.584</c:v>
                </c:pt>
                <c:pt idx="4">
                  <c:v>0.533</c:v>
                </c:pt>
              </c:numCache>
            </c:numRef>
          </c:val>
          <c:smooth val="0"/>
        </c:ser>
        <c:ser>
          <c:idx val="3"/>
          <c:order val="3"/>
          <c:tx>
            <c:strRef>
              <c:f>Tabelle1!$A$16</c:f>
              <c:strCache>
                <c:ptCount val="1"/>
                <c:pt idx="0">
                  <c:v>non-agricultural self employment </c:v>
                </c:pt>
              </c:strCache>
            </c:strRef>
          </c:tx>
          <c:spPr>
            <a:ln w="38100">
              <a:solidFill>
                <a:srgbClr val="DEA900"/>
              </a:solidFill>
              <a:prstDash val="sysDash"/>
            </a:ln>
          </c:spPr>
          <c:marker>
            <c:symbol val="none"/>
          </c:marker>
          <c:cat>
            <c:numRef>
              <c:f>Tabelle1!$G$12:$K$12</c:f>
              <c:numCache>
                <c:formatCode>General</c:formatCode>
                <c:ptCount val="5"/>
                <c:pt idx="0">
                  <c:v>2002.0</c:v>
                </c:pt>
                <c:pt idx="1">
                  <c:v>2004.0</c:v>
                </c:pt>
                <c:pt idx="2">
                  <c:v>2006.0</c:v>
                </c:pt>
                <c:pt idx="3">
                  <c:v>2008.0</c:v>
                </c:pt>
                <c:pt idx="4">
                  <c:v>2010.0</c:v>
                </c:pt>
              </c:numCache>
            </c:numRef>
          </c:cat>
          <c:val>
            <c:numRef>
              <c:f>Tabelle1!$G$16:$K$16</c:f>
              <c:numCache>
                <c:formatCode>0.0%</c:formatCode>
                <c:ptCount val="5"/>
                <c:pt idx="0">
                  <c:v>0.141</c:v>
                </c:pt>
                <c:pt idx="1">
                  <c:v>0.144</c:v>
                </c:pt>
                <c:pt idx="2">
                  <c:v>0.14</c:v>
                </c:pt>
                <c:pt idx="3">
                  <c:v>0.143</c:v>
                </c:pt>
                <c:pt idx="4">
                  <c:v>0.154</c:v>
                </c:pt>
              </c:numCache>
            </c:numRef>
          </c:val>
          <c:smooth val="0"/>
        </c:ser>
        <c:dLbls>
          <c:showLegendKey val="0"/>
          <c:showVal val="0"/>
          <c:showCatName val="0"/>
          <c:showSerName val="0"/>
          <c:showPercent val="0"/>
          <c:showBubbleSize val="0"/>
        </c:dLbls>
        <c:marker val="1"/>
        <c:smooth val="0"/>
        <c:axId val="2112225960"/>
        <c:axId val="2112222648"/>
      </c:lineChart>
      <c:catAx>
        <c:axId val="2112225960"/>
        <c:scaling>
          <c:orientation val="minMax"/>
        </c:scaling>
        <c:delete val="0"/>
        <c:axPos val="b"/>
        <c:numFmt formatCode="General" sourceLinked="1"/>
        <c:majorTickMark val="out"/>
        <c:minorTickMark val="none"/>
        <c:tickLblPos val="nextTo"/>
        <c:txPr>
          <a:bodyPr rot="0" vert="horz"/>
          <a:lstStyle/>
          <a:p>
            <a:pPr>
              <a:defRPr/>
            </a:pPr>
            <a:endParaRPr lang="de-DE"/>
          </a:p>
        </c:txPr>
        <c:crossAx val="2112222648"/>
        <c:crosses val="autoZero"/>
        <c:auto val="1"/>
        <c:lblAlgn val="ctr"/>
        <c:lblOffset val="100"/>
        <c:noMultiLvlLbl val="0"/>
      </c:catAx>
      <c:valAx>
        <c:axId val="2112222648"/>
        <c:scaling>
          <c:orientation val="minMax"/>
        </c:scaling>
        <c:delete val="0"/>
        <c:axPos val="l"/>
        <c:majorGridlines/>
        <c:numFmt formatCode="0.0%" sourceLinked="1"/>
        <c:majorTickMark val="out"/>
        <c:minorTickMark val="none"/>
        <c:tickLblPos val="nextTo"/>
        <c:txPr>
          <a:bodyPr rot="0" vert="horz"/>
          <a:lstStyle/>
          <a:p>
            <a:pPr>
              <a:defRPr/>
            </a:pPr>
            <a:endParaRPr lang="de-DE"/>
          </a:p>
        </c:txPr>
        <c:crossAx val="2112225960"/>
        <c:crossesAt val="1.0"/>
        <c:crossBetween val="midCat"/>
      </c:valAx>
    </c:plotArea>
    <c:legend>
      <c:legendPos val="r"/>
      <c:layout>
        <c:manualLayout>
          <c:xMode val="edge"/>
          <c:yMode val="edge"/>
          <c:x val="0.644134868852955"/>
          <c:y val="0.214808539791875"/>
          <c:w val="0.35426177394431"/>
          <c:h val="0.582140873236308"/>
        </c:manualLayout>
      </c:layout>
      <c:overlay val="0"/>
    </c:legend>
    <c:plotVisOnly val="1"/>
    <c:dispBlanksAs val="gap"/>
    <c:showDLblsOverMax val="0"/>
  </c:chart>
  <c:txPr>
    <a:bodyPr/>
    <a:lstStyle/>
    <a:p>
      <a:pPr>
        <a:defRPr sz="1800" b="0" i="0" u="none" strike="noStrike" baseline="0">
          <a:solidFill>
            <a:srgbClr val="000000"/>
          </a:solidFill>
          <a:latin typeface="Calibri"/>
          <a:ea typeface="Calibri"/>
          <a:cs typeface="Calibri"/>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de-DE" dirty="0" err="1"/>
              <a:t>Classification</a:t>
            </a:r>
            <a:r>
              <a:rPr lang="de-DE" dirty="0"/>
              <a:t> 1</a:t>
            </a:r>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8000"/>
              </a:solidFill>
            </c:spPr>
          </c:dPt>
          <c:dPt>
            <c:idx val="1"/>
            <c:bubble3D val="0"/>
            <c:spPr>
              <a:solidFill>
                <a:srgbClr val="FFFF99"/>
              </a:solidFill>
            </c:spPr>
          </c:dPt>
          <c:dLbls>
            <c:dLblPos val="ctr"/>
            <c:showLegendKey val="0"/>
            <c:showVal val="1"/>
            <c:showCatName val="0"/>
            <c:showSerName val="0"/>
            <c:showPercent val="0"/>
            <c:showBubbleSize val="0"/>
            <c:showLeaderLines val="1"/>
          </c:dLbls>
          <c:cat>
            <c:strRef>
              <c:f>Tabelle1!$A$4:$A$5</c:f>
              <c:strCache>
                <c:ptCount val="2"/>
                <c:pt idx="0">
                  <c:v>Primarily opportunity </c:v>
                </c:pt>
                <c:pt idx="1">
                  <c:v>Primarily necessity </c:v>
                </c:pt>
              </c:strCache>
            </c:strRef>
          </c:cat>
          <c:val>
            <c:numRef>
              <c:f>Tabelle1!$B$4:$B$5</c:f>
              <c:numCache>
                <c:formatCode>General</c:formatCode>
                <c:ptCount val="2"/>
                <c:pt idx="0">
                  <c:v>169.0</c:v>
                </c:pt>
                <c:pt idx="1">
                  <c:v>168.0</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de-DE"/>
              <a:t>Classification 2</a:t>
            </a:r>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Tabelle1!$A$6:$A$8</c:f>
              <c:strCache>
                <c:ptCount val="1"/>
                <c:pt idx="0">
                  <c:v>Only opportunity  Only necessity  mixed </c:v>
                </c:pt>
              </c:strCache>
            </c:strRef>
          </c:tx>
          <c:spPr>
            <a:solidFill>
              <a:srgbClr val="FFFF99"/>
            </a:solidFill>
          </c:spPr>
          <c:dPt>
            <c:idx val="0"/>
            <c:bubble3D val="0"/>
            <c:spPr>
              <a:solidFill>
                <a:srgbClr val="008000"/>
              </a:solidFill>
            </c:spPr>
          </c:dPt>
          <c:dPt>
            <c:idx val="2"/>
            <c:bubble3D val="0"/>
            <c:spPr>
              <a:solidFill>
                <a:schemeClr val="bg2">
                  <a:lumMod val="20000"/>
                  <a:lumOff val="80000"/>
                </a:schemeClr>
              </a:solidFill>
            </c:spPr>
          </c:dPt>
          <c:dLbls>
            <c:dLblPos val="ctr"/>
            <c:showLegendKey val="0"/>
            <c:showVal val="1"/>
            <c:showCatName val="0"/>
            <c:showSerName val="0"/>
            <c:showPercent val="0"/>
            <c:showBubbleSize val="0"/>
            <c:showLeaderLines val="1"/>
          </c:dLbls>
          <c:cat>
            <c:strRef>
              <c:f>Tabelle1!$A$6:$A$8</c:f>
              <c:strCache>
                <c:ptCount val="3"/>
                <c:pt idx="0">
                  <c:v>Only opportunity </c:v>
                </c:pt>
                <c:pt idx="1">
                  <c:v>Only necessity </c:v>
                </c:pt>
                <c:pt idx="2">
                  <c:v>mixed </c:v>
                </c:pt>
              </c:strCache>
            </c:strRef>
          </c:cat>
          <c:val>
            <c:numRef>
              <c:f>Tabelle1!$D$6:$D$8</c:f>
              <c:numCache>
                <c:formatCode>General</c:formatCode>
                <c:ptCount val="3"/>
                <c:pt idx="0">
                  <c:v>93.0</c:v>
                </c:pt>
                <c:pt idx="1">
                  <c:v>112.0</c:v>
                </c:pt>
                <c:pt idx="2">
                  <c:v>132.0</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Blatt1!$C$3:$C$4</c:f>
              <c:strCache>
                <c:ptCount val="1"/>
                <c:pt idx="0">
                  <c:v>Opportunity Entrepreneur</c:v>
                </c:pt>
              </c:strCache>
            </c:strRef>
          </c:tx>
          <c:spPr>
            <a:solidFill>
              <a:srgbClr val="008000"/>
            </a:solidFill>
            <a:ln>
              <a:solidFill>
                <a:srgbClr val="BFBFBF"/>
              </a:solidFill>
            </a:ln>
          </c:spPr>
          <c:invertIfNegative val="0"/>
          <c:cat>
            <c:strRef>
              <c:f>Blatt1!$B$5:$B$11</c:f>
              <c:strCache>
                <c:ptCount val="7"/>
                <c:pt idx="0">
                  <c:v>Own Agriculture</c:v>
                </c:pt>
                <c:pt idx="1">
                  <c:v>Non-farm Business</c:v>
                </c:pt>
                <c:pt idx="2">
                  <c:v>Wage Labour</c:v>
                </c:pt>
                <c:pt idx="3">
                  <c:v>Student/Pupil</c:v>
                </c:pt>
                <c:pt idx="4">
                  <c:v>Housewife</c:v>
                </c:pt>
                <c:pt idx="5">
                  <c:v>Unemployed</c:v>
                </c:pt>
                <c:pt idx="6">
                  <c:v>Other</c:v>
                </c:pt>
              </c:strCache>
            </c:strRef>
          </c:cat>
          <c:val>
            <c:numRef>
              <c:f>Blatt1!$C$5:$C$11</c:f>
              <c:numCache>
                <c:formatCode>0.00%</c:formatCode>
                <c:ptCount val="7"/>
                <c:pt idx="0">
                  <c:v>0.53</c:v>
                </c:pt>
                <c:pt idx="1">
                  <c:v>0.185</c:v>
                </c:pt>
                <c:pt idx="2">
                  <c:v>0.143</c:v>
                </c:pt>
                <c:pt idx="3">
                  <c:v>0.083</c:v>
                </c:pt>
                <c:pt idx="4">
                  <c:v>0.048</c:v>
                </c:pt>
                <c:pt idx="5">
                  <c:v>0.0</c:v>
                </c:pt>
                <c:pt idx="6">
                  <c:v>0.012</c:v>
                </c:pt>
              </c:numCache>
            </c:numRef>
          </c:val>
        </c:ser>
        <c:ser>
          <c:idx val="1"/>
          <c:order val="1"/>
          <c:tx>
            <c:strRef>
              <c:f>Blatt1!$D$3:$D$4</c:f>
              <c:strCache>
                <c:ptCount val="1"/>
                <c:pt idx="0">
                  <c:v>Necessity Entrepreneur</c:v>
                </c:pt>
              </c:strCache>
            </c:strRef>
          </c:tx>
          <c:spPr>
            <a:solidFill>
              <a:srgbClr val="FFFF99"/>
            </a:solidFill>
            <a:ln>
              <a:solidFill>
                <a:schemeClr val="bg1">
                  <a:lumMod val="75000"/>
                </a:schemeClr>
              </a:solidFill>
            </a:ln>
          </c:spPr>
          <c:invertIfNegative val="0"/>
          <c:cat>
            <c:strRef>
              <c:f>Blatt1!$B$5:$B$11</c:f>
              <c:strCache>
                <c:ptCount val="7"/>
                <c:pt idx="0">
                  <c:v>Own Agriculture</c:v>
                </c:pt>
                <c:pt idx="1">
                  <c:v>Non-farm Business</c:v>
                </c:pt>
                <c:pt idx="2">
                  <c:v>Wage Labour</c:v>
                </c:pt>
                <c:pt idx="3">
                  <c:v>Student/Pupil</c:v>
                </c:pt>
                <c:pt idx="4">
                  <c:v>Housewife</c:v>
                </c:pt>
                <c:pt idx="5">
                  <c:v>Unemployed</c:v>
                </c:pt>
                <c:pt idx="6">
                  <c:v>Other</c:v>
                </c:pt>
              </c:strCache>
            </c:strRef>
          </c:cat>
          <c:val>
            <c:numRef>
              <c:f>Blatt1!$D$5:$D$11</c:f>
              <c:numCache>
                <c:formatCode>0.00%</c:formatCode>
                <c:ptCount val="7"/>
                <c:pt idx="0">
                  <c:v>0.737</c:v>
                </c:pt>
                <c:pt idx="1">
                  <c:v>0.114</c:v>
                </c:pt>
                <c:pt idx="2">
                  <c:v>0.108</c:v>
                </c:pt>
                <c:pt idx="3">
                  <c:v>0.018</c:v>
                </c:pt>
                <c:pt idx="4">
                  <c:v>0.012</c:v>
                </c:pt>
                <c:pt idx="5">
                  <c:v>0.006</c:v>
                </c:pt>
                <c:pt idx="6">
                  <c:v>0.006</c:v>
                </c:pt>
              </c:numCache>
            </c:numRef>
          </c:val>
        </c:ser>
        <c:dLbls>
          <c:showLegendKey val="0"/>
          <c:showVal val="0"/>
          <c:showCatName val="0"/>
          <c:showSerName val="0"/>
          <c:showPercent val="0"/>
          <c:showBubbleSize val="0"/>
        </c:dLbls>
        <c:gapWidth val="150"/>
        <c:axId val="2111875784"/>
        <c:axId val="2131757848"/>
      </c:barChart>
      <c:catAx>
        <c:axId val="2111875784"/>
        <c:scaling>
          <c:orientation val="minMax"/>
        </c:scaling>
        <c:delete val="0"/>
        <c:axPos val="b"/>
        <c:majorTickMark val="none"/>
        <c:minorTickMark val="none"/>
        <c:tickLblPos val="nextTo"/>
        <c:crossAx val="2131757848"/>
        <c:crosses val="autoZero"/>
        <c:auto val="1"/>
        <c:lblAlgn val="ctr"/>
        <c:lblOffset val="100"/>
        <c:noMultiLvlLbl val="0"/>
      </c:catAx>
      <c:valAx>
        <c:axId val="2131757848"/>
        <c:scaling>
          <c:orientation val="minMax"/>
        </c:scaling>
        <c:delete val="0"/>
        <c:axPos val="l"/>
        <c:majorGridlines/>
        <c:numFmt formatCode="0%" sourceLinked="0"/>
        <c:majorTickMark val="none"/>
        <c:minorTickMark val="none"/>
        <c:tickLblPos val="nextTo"/>
        <c:crossAx val="2111875784"/>
        <c:crosses val="autoZero"/>
        <c:crossBetween val="between"/>
      </c:valAx>
    </c:plotArea>
    <c:legend>
      <c:legendPos val="r"/>
      <c:overlay val="0"/>
    </c:legend>
    <c:plotVisOnly val="1"/>
    <c:dispBlanksAs val="gap"/>
    <c:showDLblsOverMax val="0"/>
  </c:chart>
  <c:txPr>
    <a:bodyPr/>
    <a:lstStyle/>
    <a:p>
      <a:pPr>
        <a:defRPr sz="1400">
          <a:latin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880995" cy="492522"/>
          </a:xfrm>
          <a:prstGeom prst="rect">
            <a:avLst/>
          </a:prstGeom>
        </p:spPr>
        <p:txBody>
          <a:bodyPr vert="horz" lIns="89912" tIns="44955" rIns="89912" bIns="44955" rtlCol="0"/>
          <a:lstStyle>
            <a:lvl1pPr algn="l">
              <a:defRPr sz="1200"/>
            </a:lvl1pPr>
          </a:lstStyle>
          <a:p>
            <a:pPr>
              <a:defRPr/>
            </a:pPr>
            <a:endParaRPr lang="de-DE"/>
          </a:p>
        </p:txBody>
      </p:sp>
      <p:sp>
        <p:nvSpPr>
          <p:cNvPr id="3" name="Datumsplatzhalter 2"/>
          <p:cNvSpPr>
            <a:spLocks noGrp="1"/>
          </p:cNvSpPr>
          <p:nvPr>
            <p:ph type="dt" idx="1"/>
          </p:nvPr>
        </p:nvSpPr>
        <p:spPr>
          <a:xfrm>
            <a:off x="3765919" y="1"/>
            <a:ext cx="2880995" cy="492522"/>
          </a:xfrm>
          <a:prstGeom prst="rect">
            <a:avLst/>
          </a:prstGeom>
        </p:spPr>
        <p:txBody>
          <a:bodyPr vert="horz" lIns="89912" tIns="44955" rIns="89912" bIns="44955" rtlCol="0"/>
          <a:lstStyle>
            <a:lvl1pPr algn="r">
              <a:defRPr sz="1200"/>
            </a:lvl1pPr>
          </a:lstStyle>
          <a:p>
            <a:pPr>
              <a:defRPr/>
            </a:pPr>
            <a:fld id="{06DC5B56-CBB4-41FD-A5B9-CF073647A176}" type="datetimeFigureOut">
              <a:rPr lang="de-DE"/>
              <a:pPr>
                <a:defRPr/>
              </a:pPr>
              <a:t>08.10.12</a:t>
            </a:fld>
            <a:endParaRPr lang="de-DE"/>
          </a:p>
        </p:txBody>
      </p:sp>
      <p:sp>
        <p:nvSpPr>
          <p:cNvPr id="4" name="Folienbildplatzhalter 3"/>
          <p:cNvSpPr>
            <a:spLocks noGrp="1" noRot="1" noChangeAspect="1"/>
          </p:cNvSpPr>
          <p:nvPr>
            <p:ph type="sldImg" idx="2"/>
          </p:nvPr>
        </p:nvSpPr>
        <p:spPr>
          <a:xfrm>
            <a:off x="862013" y="739775"/>
            <a:ext cx="4924425" cy="3694113"/>
          </a:xfrm>
          <a:prstGeom prst="rect">
            <a:avLst/>
          </a:prstGeom>
          <a:noFill/>
          <a:ln w="12700">
            <a:solidFill>
              <a:prstClr val="black"/>
            </a:solidFill>
          </a:ln>
        </p:spPr>
        <p:txBody>
          <a:bodyPr vert="horz" lIns="89912" tIns="44955" rIns="89912" bIns="44955" rtlCol="0" anchor="ctr"/>
          <a:lstStyle/>
          <a:p>
            <a:pPr lvl="0"/>
            <a:endParaRPr lang="de-DE" noProof="0" smtClean="0"/>
          </a:p>
        </p:txBody>
      </p:sp>
      <p:sp>
        <p:nvSpPr>
          <p:cNvPr id="5" name="Notizenplatzhalter 4"/>
          <p:cNvSpPr>
            <a:spLocks noGrp="1"/>
          </p:cNvSpPr>
          <p:nvPr>
            <p:ph type="body" sz="quarter" idx="3"/>
          </p:nvPr>
        </p:nvSpPr>
        <p:spPr>
          <a:xfrm>
            <a:off x="664845" y="4678959"/>
            <a:ext cx="5318760" cy="4432697"/>
          </a:xfrm>
          <a:prstGeom prst="rect">
            <a:avLst/>
          </a:prstGeom>
        </p:spPr>
        <p:txBody>
          <a:bodyPr vert="horz" lIns="89912" tIns="44955" rIns="89912" bIns="44955"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2" y="9356207"/>
            <a:ext cx="2880995" cy="492522"/>
          </a:xfrm>
          <a:prstGeom prst="rect">
            <a:avLst/>
          </a:prstGeom>
        </p:spPr>
        <p:txBody>
          <a:bodyPr vert="horz" lIns="89912" tIns="44955" rIns="89912" bIns="44955"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765919" y="9356207"/>
            <a:ext cx="2880995" cy="492522"/>
          </a:xfrm>
          <a:prstGeom prst="rect">
            <a:avLst/>
          </a:prstGeom>
        </p:spPr>
        <p:txBody>
          <a:bodyPr vert="horz" lIns="89912" tIns="44955" rIns="89912" bIns="44955" rtlCol="0" anchor="b"/>
          <a:lstStyle>
            <a:lvl1pPr algn="r">
              <a:defRPr sz="1200"/>
            </a:lvl1pPr>
          </a:lstStyle>
          <a:p>
            <a:pPr>
              <a:defRPr/>
            </a:pPr>
            <a:fld id="{94544D49-F930-4006-BCFF-86856A9E5C29}" type="slidenum">
              <a:rPr lang="de-DE"/>
              <a:pPr>
                <a:defRPr/>
              </a:pPr>
              <a:t>‹Nr.›</a:t>
            </a:fld>
            <a:endParaRPr lang="de-DE"/>
          </a:p>
        </p:txBody>
      </p:sp>
    </p:spTree>
    <p:extLst>
      <p:ext uri="{BB962C8B-B14F-4D97-AF65-F5344CB8AC3E}">
        <p14:creationId xmlns:p14="http://schemas.microsoft.com/office/powerpoint/2010/main" val="130205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 </a:t>
            </a:r>
            <a:r>
              <a:rPr lang="de-DE" dirty="0" err="1" smtClean="0"/>
              <a:t>the</a:t>
            </a:r>
            <a:r>
              <a:rPr lang="de-DE" baseline="0" dirty="0" smtClean="0"/>
              <a:t> </a:t>
            </a:r>
            <a:r>
              <a:rPr lang="de-DE" baseline="0" dirty="0" err="1" smtClean="0"/>
              <a:t>next</a:t>
            </a:r>
            <a:r>
              <a:rPr lang="de-DE" baseline="0" dirty="0" smtClean="0"/>
              <a:t> </a:t>
            </a:r>
            <a:r>
              <a:rPr lang="de-DE" baseline="0" dirty="0" err="1" smtClean="0"/>
              <a:t>twenty</a:t>
            </a:r>
            <a:r>
              <a:rPr lang="de-DE" baseline="0" dirty="0" smtClean="0"/>
              <a:t> </a:t>
            </a:r>
            <a:r>
              <a:rPr lang="de-DE" baseline="0" dirty="0" err="1" smtClean="0"/>
              <a:t>minutes</a:t>
            </a:r>
            <a:r>
              <a:rPr lang="de-DE" baseline="0" dirty="0" smtClean="0"/>
              <a:t> I will… </a:t>
            </a:r>
            <a:endParaRPr lang="de-DE"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17</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18</a:t>
            </a:fld>
            <a:endParaRPr lang="de-DE"/>
          </a:p>
        </p:txBody>
      </p:sp>
    </p:spTree>
    <p:extLst>
      <p:ext uri="{BB962C8B-B14F-4D97-AF65-F5344CB8AC3E}">
        <p14:creationId xmlns:p14="http://schemas.microsoft.com/office/powerpoint/2010/main" val="206213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err="1" smtClean="0"/>
              <a:t>Necessities</a:t>
            </a:r>
            <a:r>
              <a:rPr lang="de-DE" dirty="0" smtClean="0"/>
              <a:t>: </a:t>
            </a:r>
          </a:p>
          <a:p>
            <a:pPr lvl="2"/>
            <a:r>
              <a:rPr lang="de-DE" dirty="0" smtClean="0"/>
              <a:t> Not </a:t>
            </a:r>
            <a:r>
              <a:rPr lang="de-DE" dirty="0" err="1" smtClean="0"/>
              <a:t>unemployment</a:t>
            </a:r>
            <a:endParaRPr lang="de-DE" dirty="0" smtClean="0"/>
          </a:p>
          <a:p>
            <a:pPr lvl="2"/>
            <a:r>
              <a:rPr lang="de-DE" dirty="0" smtClean="0"/>
              <a:t> </a:t>
            </a:r>
            <a:r>
              <a:rPr lang="de-DE" dirty="0" err="1" smtClean="0"/>
              <a:t>Often</a:t>
            </a:r>
            <a:r>
              <a:rPr lang="de-DE" dirty="0" smtClean="0"/>
              <a:t> </a:t>
            </a:r>
            <a:r>
              <a:rPr lang="de-DE" dirty="0" err="1" smtClean="0"/>
              <a:t>related</a:t>
            </a:r>
            <a:r>
              <a:rPr lang="de-DE" dirty="0" smtClean="0"/>
              <a:t> </a:t>
            </a:r>
            <a:r>
              <a:rPr lang="de-DE" dirty="0" err="1" smtClean="0"/>
              <a:t>to</a:t>
            </a:r>
            <a:r>
              <a:rPr lang="de-DE" dirty="0" smtClean="0"/>
              <a:t> </a:t>
            </a:r>
            <a:r>
              <a:rPr lang="de-DE" dirty="0" err="1" smtClean="0"/>
              <a:t>agricultural</a:t>
            </a:r>
            <a:r>
              <a:rPr lang="de-DE" dirty="0" smtClean="0"/>
              <a:t> </a:t>
            </a:r>
            <a:r>
              <a:rPr lang="de-DE" dirty="0" err="1" smtClean="0"/>
              <a:t>production</a:t>
            </a:r>
            <a:r>
              <a:rPr lang="de-DE" dirty="0" smtClean="0"/>
              <a:t> </a:t>
            </a:r>
          </a:p>
          <a:p>
            <a:pPr lvl="1"/>
            <a:endParaRPr lang="en-GB" dirty="0" smtClean="0"/>
          </a:p>
          <a:p>
            <a:pPr lvl="1"/>
            <a:r>
              <a:rPr lang="en-GB" dirty="0" smtClean="0"/>
              <a:t>Opportunities </a:t>
            </a:r>
          </a:p>
          <a:p>
            <a:pPr lvl="2"/>
            <a:r>
              <a:rPr lang="en-GB" dirty="0" smtClean="0"/>
              <a:t> Often relate to local market potentials or to business models that are new to an area.</a:t>
            </a:r>
          </a:p>
          <a:p>
            <a:pPr lvl="2"/>
            <a:r>
              <a:rPr lang="en-GB" dirty="0" smtClean="0"/>
              <a:t> Less often involve technological upgrading and innovation</a:t>
            </a:r>
            <a:endParaRPr lang="de-DE" dirty="0" smtClean="0"/>
          </a:p>
          <a:p>
            <a:pPr lvl="1"/>
            <a:endParaRPr lang="de-DE" dirty="0" smtClean="0"/>
          </a:p>
          <a:p>
            <a:pPr lvl="1"/>
            <a:r>
              <a:rPr lang="de-DE" dirty="0" err="1" smtClean="0"/>
              <a:t>Many</a:t>
            </a:r>
            <a:r>
              <a:rPr lang="de-DE" dirty="0" smtClean="0"/>
              <a:t> </a:t>
            </a:r>
            <a:r>
              <a:rPr lang="de-DE" dirty="0" err="1" smtClean="0"/>
              <a:t>entrepreneurs</a:t>
            </a:r>
            <a:r>
              <a:rPr lang="de-DE" dirty="0" smtClean="0"/>
              <a:t> </a:t>
            </a:r>
            <a:r>
              <a:rPr lang="de-DE" dirty="0" err="1" smtClean="0"/>
              <a:t>motivated</a:t>
            </a:r>
            <a:r>
              <a:rPr lang="de-DE" dirty="0" smtClean="0"/>
              <a:t> </a:t>
            </a:r>
            <a:r>
              <a:rPr lang="de-DE" dirty="0" err="1" smtClean="0"/>
              <a:t>by</a:t>
            </a:r>
            <a:r>
              <a:rPr lang="de-DE" dirty="0" smtClean="0"/>
              <a:t> a </a:t>
            </a:r>
            <a:r>
              <a:rPr lang="de-DE" dirty="0" err="1" smtClean="0"/>
              <a:t>combination</a:t>
            </a:r>
            <a:r>
              <a:rPr lang="de-DE" dirty="0" smtClean="0"/>
              <a:t> </a:t>
            </a:r>
            <a:r>
              <a:rPr lang="de-DE" dirty="0" err="1" smtClean="0"/>
              <a:t>of</a:t>
            </a:r>
            <a:r>
              <a:rPr lang="de-DE" dirty="0" smtClean="0"/>
              <a:t> </a:t>
            </a:r>
            <a:r>
              <a:rPr lang="de-DE" dirty="0" err="1" smtClean="0"/>
              <a:t>both</a:t>
            </a:r>
            <a:r>
              <a:rPr lang="de-DE" dirty="0" smtClean="0"/>
              <a:t> </a:t>
            </a:r>
            <a:r>
              <a:rPr lang="de-DE" dirty="0" err="1" smtClean="0"/>
              <a:t>necessity</a:t>
            </a:r>
            <a:r>
              <a:rPr lang="de-DE" dirty="0" smtClean="0"/>
              <a:t> </a:t>
            </a:r>
            <a:r>
              <a:rPr lang="de-DE" dirty="0" err="1" smtClean="0"/>
              <a:t>and</a:t>
            </a:r>
            <a:r>
              <a:rPr lang="de-DE" dirty="0" smtClean="0"/>
              <a:t> </a:t>
            </a:r>
            <a:r>
              <a:rPr lang="de-DE" dirty="0" err="1" smtClean="0"/>
              <a:t>opportunity</a:t>
            </a:r>
            <a:r>
              <a:rPr lang="de-DE" dirty="0" smtClean="0"/>
              <a:t> (</a:t>
            </a:r>
            <a:r>
              <a:rPr lang="de-DE" dirty="0" err="1" smtClean="0"/>
              <a:t>Giacomin</a:t>
            </a:r>
            <a:r>
              <a:rPr lang="de-DE" dirty="0" smtClean="0"/>
              <a:t> et al., 2011; Hughes, 2003; </a:t>
            </a:r>
            <a:r>
              <a:rPr lang="de-DE" dirty="0" err="1" smtClean="0"/>
              <a:t>Solymossy</a:t>
            </a:r>
            <a:r>
              <a:rPr lang="de-DE" dirty="0" smtClean="0"/>
              <a:t>, 1997). </a:t>
            </a:r>
          </a:p>
          <a:p>
            <a:endParaRPr lang="de-DE" dirty="0" smtClean="0"/>
          </a:p>
          <a:p>
            <a:endParaRPr lang="en-GB" dirty="0" smtClean="0"/>
          </a:p>
          <a:p>
            <a:endParaRPr lang="en-GB" dirty="0" smtClean="0"/>
          </a:p>
          <a:p>
            <a:r>
              <a:rPr lang="en-GB" dirty="0" smtClean="0"/>
              <a:t>Opportunity entrepreneurs in rural areas of developing countries are also not comparable to those of developed countries. </a:t>
            </a:r>
          </a:p>
          <a:p>
            <a:r>
              <a:rPr lang="en-GB" dirty="0" smtClean="0"/>
              <a:t>They have a farming background less often but instead have been involved in non-farm businesses before or started their business directly after school or university more often. As a consequence they are better educated and more experienced in doing business. </a:t>
            </a:r>
          </a:p>
          <a:p>
            <a:r>
              <a:rPr lang="en-GB" dirty="0" smtClean="0"/>
              <a:t>Starting a business out of necessity is thus not automatically a hopeless endeavour. Necessity entrepreneurs are only less successful if they do not perceive an opportunity at the same time. However, like necessity entrepreneurs, opportunity entrepreneurs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 may be because perceived opportunities in the rural environment rarely relate to innovative business ideas and businesses are often not oriented towards employment growth.</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22</a:t>
            </a:fld>
            <a:endParaRPr lang="de-DE"/>
          </a:p>
        </p:txBody>
      </p:sp>
    </p:spTree>
    <p:extLst>
      <p:ext uri="{BB962C8B-B14F-4D97-AF65-F5344CB8AC3E}">
        <p14:creationId xmlns:p14="http://schemas.microsoft.com/office/powerpoint/2010/main" val="61841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342900" marR="0" lvl="0" indent="-342900" algn="l" defTabSz="914400" rtl="0" eaLnBrk="0" fontAlgn="base" latinLnBrk="0" hangingPunct="0">
              <a:lnSpc>
                <a:spcPct val="100000"/>
              </a:lnSpc>
              <a:spcBef>
                <a:spcPct val="20000"/>
              </a:spcBef>
              <a:spcAft>
                <a:spcPts val="600"/>
              </a:spcAft>
              <a:buClrTx/>
              <a:buSzTx/>
              <a:buFont typeface="Wingdings 2" pitchFamily="18" charset="2"/>
              <a:buChar char=""/>
              <a:tabLst/>
              <a:defRPr/>
            </a:pPr>
            <a:r>
              <a:rPr lang="en-GB" sz="1800" kern="0" dirty="0" err="1" smtClean="0">
                <a:solidFill>
                  <a:srgbClr val="000066"/>
                </a:solidFill>
                <a:latin typeface="+mn-lt"/>
                <a:ea typeface="+mn-ea"/>
                <a:cs typeface="+mn-cs"/>
              </a:rPr>
              <a:t>Schmissigen</a:t>
            </a:r>
            <a:r>
              <a:rPr lang="en-GB" sz="1800" kern="0" dirty="0" smtClean="0">
                <a:solidFill>
                  <a:srgbClr val="000066"/>
                </a:solidFill>
                <a:latin typeface="+mn-lt"/>
                <a:ea typeface="+mn-ea"/>
                <a:cs typeface="+mn-cs"/>
              </a:rPr>
              <a:t> </a:t>
            </a:r>
            <a:r>
              <a:rPr lang="en-GB" sz="1800" kern="0" dirty="0" err="1" smtClean="0">
                <a:solidFill>
                  <a:srgbClr val="000066"/>
                </a:solidFill>
                <a:latin typeface="+mn-lt"/>
                <a:ea typeface="+mn-ea"/>
                <a:cs typeface="+mn-cs"/>
              </a:rPr>
              <a:t>Namen</a:t>
            </a:r>
            <a:endParaRPr lang="en-GB" sz="1800" kern="0" dirty="0" smtClean="0">
              <a:solidFill>
                <a:srgbClr val="000066"/>
              </a:solidFill>
              <a:latin typeface="+mn-lt"/>
              <a:ea typeface="+mn-ea"/>
              <a:cs typeface="+mn-cs"/>
            </a:endParaRPr>
          </a:p>
          <a:p>
            <a:pPr marL="342900" marR="0" lvl="0" indent="-342900" algn="l" defTabSz="914400" rtl="0" eaLnBrk="0" fontAlgn="base" latinLnBrk="0" hangingPunct="0">
              <a:lnSpc>
                <a:spcPct val="100000"/>
              </a:lnSpc>
              <a:spcBef>
                <a:spcPct val="20000"/>
              </a:spcBef>
              <a:spcAft>
                <a:spcPts val="600"/>
              </a:spcAft>
              <a:buClrTx/>
              <a:buSzTx/>
              <a:buFont typeface="Wingdings 2" pitchFamily="18" charset="2"/>
              <a:buChar char=""/>
              <a:tabLst/>
              <a:defRPr/>
            </a:pPr>
            <a:r>
              <a:rPr lang="en-GB" sz="1800" kern="0" dirty="0" err="1" smtClean="0">
                <a:solidFill>
                  <a:srgbClr val="000066"/>
                </a:solidFill>
                <a:latin typeface="+mn-lt"/>
                <a:ea typeface="+mn-ea"/>
                <a:cs typeface="+mn-cs"/>
              </a:rPr>
              <a:t>Teilprojekt</a:t>
            </a:r>
            <a:r>
              <a:rPr lang="en-GB" sz="1800" kern="0" dirty="0" smtClean="0">
                <a:solidFill>
                  <a:srgbClr val="000066"/>
                </a:solidFill>
                <a:latin typeface="+mn-lt"/>
                <a:ea typeface="+mn-ea"/>
                <a:cs typeface="+mn-cs"/>
              </a:rPr>
              <a:t> 5:</a:t>
            </a:r>
          </a:p>
          <a:p>
            <a:pPr marL="342900" lvl="0" indent="-342900" eaLnBrk="0" hangingPunct="0">
              <a:spcBef>
                <a:spcPct val="20000"/>
              </a:spcBef>
              <a:spcAft>
                <a:spcPts val="600"/>
              </a:spcAft>
            </a:pPr>
            <a:r>
              <a:rPr lang="en-GB" sz="1800" kern="0" dirty="0" smtClean="0">
                <a:solidFill>
                  <a:srgbClr val="000066"/>
                </a:solidFill>
                <a:latin typeface="+mn-lt"/>
                <a:ea typeface="+mn-ea"/>
                <a:cs typeface="+mn-cs"/>
              </a:rPr>
              <a:t>	</a:t>
            </a:r>
            <a:r>
              <a:rPr lang="en-GB" sz="1200" kern="0" dirty="0" smtClean="0">
                <a:solidFill>
                  <a:srgbClr val="000066"/>
                </a:solidFill>
                <a:latin typeface="+mn-lt"/>
                <a:ea typeface="+mn-ea"/>
                <a:cs typeface="+mn-cs"/>
              </a:rPr>
              <a:t>“</a:t>
            </a:r>
            <a:r>
              <a:rPr lang="en-US" sz="1200" kern="0" dirty="0" smtClean="0">
                <a:solidFill>
                  <a:srgbClr val="000066"/>
                </a:solidFill>
                <a:latin typeface="+mn-lt"/>
                <a:ea typeface="+mn-ea"/>
                <a:cs typeface="+mn-cs"/>
              </a:rPr>
              <a:t>Economic restructuring and responses to crisis: actors, institutions and developments in rural Vietnam/Thailand”</a:t>
            </a:r>
            <a:endParaRPr lang="en-GB" sz="1800" kern="0" dirty="0" smtClean="0">
              <a:solidFill>
                <a:srgbClr val="000066"/>
              </a:solidFill>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endParaRPr lang="de-DE" smtClean="0"/>
          </a:p>
        </p:txBody>
      </p:sp>
      <p:sp>
        <p:nvSpPr>
          <p:cNvPr id="30724" name="Foliennummernplatzhalter 3"/>
          <p:cNvSpPr>
            <a:spLocks noGrp="1"/>
          </p:cNvSpPr>
          <p:nvPr>
            <p:ph type="sldNum" sz="quarter" idx="5"/>
          </p:nvPr>
        </p:nvSpPr>
        <p:spPr>
          <a:noFill/>
        </p:spPr>
        <p:txBody>
          <a:bodyPr/>
          <a:lstStyle/>
          <a:p>
            <a:fld id="{CF2B5FC8-95D4-4F0E-93BE-1F08ADDC2FE8}" type="slidenum">
              <a:rPr lang="de-DE" smtClean="0"/>
              <a:pPr/>
              <a:t>4</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053DD47-679F-4557-91A1-B14D15BB43DC}" type="slidenum">
              <a:rPr lang="de-DE" smtClean="0"/>
              <a:pPr/>
              <a:t>5</a:t>
            </a:fld>
            <a:endParaRPr lang="de-DE"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de-DE" smtClean="0"/>
              <a:t>Das methodische Vorgehen teilt sich in drei Schritte auf. Erstens: Mittels einer Haushaltsbefragung von jeweils 2.200 Haushalten in Thailand und Vietnam (siehe Karte) sollen individuelle Strategien der ländlichen Bevölkerung dargestellt werden. Im zweiten Schritt werden mittels einer Unternehmensbefragung von jeweils 250 Unternehmen in beiden Ländern außerlandwirtschaftliche Beschäftigungsmöglichkeiten untersucht. Ergänzt wird dies durch einen letzten Schritt, in dem mit regional Verantwortlichen die Stärken und Schwächen des institutionellen Rahmens herausgearbeitet werden.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dirty="0" err="1" smtClean="0"/>
              <a:t>Fotos</a:t>
            </a:r>
            <a:r>
              <a:rPr lang="en-GB" dirty="0" smtClean="0"/>
              <a:t> </a:t>
            </a:r>
            <a:r>
              <a:rPr lang="en-GB" dirty="0" err="1" smtClean="0"/>
              <a:t>stellen</a:t>
            </a:r>
            <a:r>
              <a:rPr lang="en-GB" dirty="0" smtClean="0"/>
              <a:t> die</a:t>
            </a:r>
            <a:r>
              <a:rPr lang="en-GB" baseline="0" dirty="0" smtClean="0"/>
              <a:t> </a:t>
            </a:r>
            <a:r>
              <a:rPr lang="en-GB" baseline="0" dirty="0" err="1" smtClean="0"/>
              <a:t>Befragungssituation</a:t>
            </a:r>
            <a:r>
              <a:rPr lang="en-GB" baseline="0" dirty="0" smtClean="0"/>
              <a:t> </a:t>
            </a:r>
            <a:r>
              <a:rPr lang="en-GB" baseline="0" dirty="0" err="1" smtClean="0"/>
              <a:t>dar</a:t>
            </a:r>
            <a:r>
              <a:rPr lang="en-GB" baseline="0" dirty="0" smtClean="0"/>
              <a:t>.</a:t>
            </a:r>
          </a:p>
          <a:p>
            <a:r>
              <a:rPr lang="en-GB" baseline="0" dirty="0" smtClean="0"/>
              <a:t>6 Teams in Vietnam, je </a:t>
            </a:r>
            <a:r>
              <a:rPr lang="en-GB" baseline="0" dirty="0" err="1" smtClean="0"/>
              <a:t>zwei</a:t>
            </a:r>
            <a:r>
              <a:rPr lang="en-GB" baseline="0" dirty="0" smtClean="0"/>
              <a:t> Teams je </a:t>
            </a:r>
            <a:r>
              <a:rPr lang="en-GB" baseline="0" dirty="0" err="1" smtClean="0"/>
              <a:t>Provinz</a:t>
            </a:r>
            <a:endParaRPr lang="en-GB" baseline="0" dirty="0" smtClean="0"/>
          </a:p>
          <a:p>
            <a:r>
              <a:rPr lang="en-GB" baseline="0" dirty="0" smtClean="0"/>
              <a:t>Intensives Training</a:t>
            </a:r>
          </a:p>
          <a:p>
            <a:r>
              <a:rPr lang="en-GB" baseline="0" dirty="0" smtClean="0"/>
              <a:t>Hue</a:t>
            </a:r>
          </a:p>
          <a:p>
            <a:r>
              <a:rPr lang="en-GB" baseline="0" dirty="0" smtClean="0"/>
              <a:t>Teams </a:t>
            </a:r>
            <a:r>
              <a:rPr lang="en-GB" baseline="0" dirty="0" err="1" smtClean="0"/>
              <a:t>mit</a:t>
            </a:r>
            <a:r>
              <a:rPr lang="en-GB" baseline="0" dirty="0" smtClean="0"/>
              <a:t> </a:t>
            </a:r>
            <a:r>
              <a:rPr lang="en-GB" baseline="0" dirty="0" err="1" smtClean="0"/>
              <a:t>professionellen</a:t>
            </a:r>
            <a:r>
              <a:rPr lang="en-GB" baseline="0" dirty="0" smtClean="0"/>
              <a:t> </a:t>
            </a:r>
            <a:r>
              <a:rPr lang="en-GB" baseline="0" dirty="0" err="1" smtClean="0"/>
              <a:t>Befragern</a:t>
            </a:r>
            <a:r>
              <a:rPr lang="en-GB" baseline="0" dirty="0" smtClean="0"/>
              <a:t> und </a:t>
            </a:r>
            <a:r>
              <a:rPr lang="en-GB" baseline="0" dirty="0" err="1" smtClean="0"/>
              <a:t>Studenten</a:t>
            </a:r>
            <a:endParaRPr lang="en-GB"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GB" dirty="0" smtClean="0"/>
              <a:t>20.2% of the 1st and 46.9% of the 5th income quintile own a non-farm business </a:t>
            </a:r>
            <a:r>
              <a:rPr lang="en-GB" sz="1600" dirty="0" smtClean="0"/>
              <a:t>(VHLSS 2008)</a:t>
            </a:r>
            <a:endParaRPr lang="en-GB" dirty="0" smtClean="0"/>
          </a:p>
          <a:p>
            <a:r>
              <a:rPr lang="de-DE" dirty="0" smtClean="0"/>
              <a:t>Small </a:t>
            </a:r>
            <a:r>
              <a:rPr lang="de-DE" dirty="0" err="1" smtClean="0"/>
              <a:t>market</a:t>
            </a:r>
            <a:r>
              <a:rPr lang="de-DE" dirty="0" smtClean="0"/>
              <a:t>, </a:t>
            </a:r>
            <a:r>
              <a:rPr lang="de-DE" dirty="0" err="1" smtClean="0"/>
              <a:t>brick</a:t>
            </a:r>
            <a:r>
              <a:rPr lang="de-DE" dirty="0" smtClean="0"/>
              <a:t> </a:t>
            </a:r>
            <a:r>
              <a:rPr lang="de-DE" dirty="0" err="1" smtClean="0"/>
              <a:t>making</a:t>
            </a:r>
            <a:r>
              <a:rPr lang="de-DE" dirty="0" smtClean="0"/>
              <a:t>, </a:t>
            </a:r>
            <a:r>
              <a:rPr lang="de-DE" dirty="0" err="1" smtClean="0"/>
              <a:t>basket</a:t>
            </a:r>
            <a:r>
              <a:rPr lang="de-DE" dirty="0" smtClean="0"/>
              <a:t> </a:t>
            </a:r>
            <a:r>
              <a:rPr lang="de-DE" dirty="0" err="1" smtClean="0"/>
              <a:t>making</a:t>
            </a:r>
            <a:r>
              <a:rPr lang="de-DE" dirty="0" smtClean="0"/>
              <a:t>, </a:t>
            </a:r>
            <a:r>
              <a:rPr lang="de-DE" dirty="0" err="1" smtClean="0"/>
              <a:t>silk</a:t>
            </a:r>
            <a:r>
              <a:rPr lang="de-DE" dirty="0" smtClean="0"/>
              <a:t> </a:t>
            </a:r>
            <a:r>
              <a:rPr lang="de-DE" dirty="0" err="1" smtClean="0"/>
              <a:t>factory</a:t>
            </a:r>
            <a:r>
              <a:rPr lang="de-DE" dirty="0" smtClean="0"/>
              <a:t>, </a:t>
            </a:r>
            <a:r>
              <a:rPr lang="de-DE" dirty="0" err="1" smtClean="0"/>
              <a:t>rice</a:t>
            </a:r>
            <a:r>
              <a:rPr lang="de-DE" dirty="0" smtClean="0"/>
              <a:t> </a:t>
            </a:r>
            <a:r>
              <a:rPr lang="de-DE" dirty="0" err="1" smtClean="0"/>
              <a:t>wine</a:t>
            </a:r>
            <a:r>
              <a:rPr lang="de-DE" dirty="0" smtClean="0"/>
              <a:t>,…	</a:t>
            </a:r>
          </a:p>
          <a:p>
            <a:r>
              <a:rPr lang="de-DE" dirty="0" smtClean="0"/>
              <a:t>Motivation</a:t>
            </a:r>
            <a:r>
              <a:rPr lang="de-DE" baseline="0" dirty="0" smtClean="0"/>
              <a:t> </a:t>
            </a:r>
            <a:r>
              <a:rPr lang="de-DE" baseline="0" dirty="0" err="1" smtClean="0"/>
              <a:t>to</a:t>
            </a:r>
            <a:r>
              <a:rPr lang="de-DE" baseline="0" dirty="0" smtClean="0"/>
              <a:t> </a:t>
            </a:r>
            <a:r>
              <a:rPr lang="de-DE" baseline="0" dirty="0" err="1" smtClean="0"/>
              <a:t>start</a:t>
            </a:r>
            <a:r>
              <a:rPr lang="de-DE" baseline="0" dirty="0" smtClean="0"/>
              <a:t> such a </a:t>
            </a:r>
            <a:r>
              <a:rPr lang="de-DE" baseline="0" dirty="0" err="1" smtClean="0"/>
              <a:t>business</a:t>
            </a:r>
            <a:r>
              <a:rPr lang="de-DE" baseline="0" dirty="0" smtClean="0"/>
              <a:t> </a:t>
            </a:r>
            <a:r>
              <a:rPr lang="de-DE" baseline="0" dirty="0" err="1" smtClean="0"/>
              <a:t>differs</a:t>
            </a:r>
            <a:r>
              <a:rPr lang="de-DE" baseline="0" dirty="0" smtClean="0"/>
              <a:t>.</a:t>
            </a:r>
          </a:p>
          <a:p>
            <a:pPr>
              <a:buFontTx/>
              <a:buChar char="-"/>
            </a:pPr>
            <a:r>
              <a:rPr lang="de-DE" baseline="0" dirty="0" err="1" smtClean="0"/>
              <a:t>Survival</a:t>
            </a:r>
            <a:r>
              <a:rPr lang="de-DE" baseline="0" dirty="0" smtClean="0"/>
              <a:t>, </a:t>
            </a:r>
            <a:r>
              <a:rPr lang="de-DE" baseline="0" dirty="0" err="1" smtClean="0"/>
              <a:t>poverty</a:t>
            </a:r>
            <a:r>
              <a:rPr lang="de-DE" baseline="0" dirty="0" smtClean="0"/>
              <a:t>, </a:t>
            </a:r>
            <a:r>
              <a:rPr lang="de-DE" baseline="0" dirty="0" err="1" smtClean="0"/>
              <a:t>diversification</a:t>
            </a:r>
            <a:r>
              <a:rPr lang="de-DE" baseline="0" dirty="0" smtClean="0"/>
              <a:t> </a:t>
            </a:r>
            <a:r>
              <a:rPr lang="de-DE" baseline="0" dirty="0" err="1" smtClean="0"/>
              <a:t>from</a:t>
            </a:r>
            <a:r>
              <a:rPr lang="de-DE" baseline="0" dirty="0" smtClean="0"/>
              <a:t> </a:t>
            </a:r>
            <a:r>
              <a:rPr lang="de-DE" baseline="0" dirty="0" err="1" smtClean="0"/>
              <a:t>agricultural</a:t>
            </a:r>
            <a:r>
              <a:rPr lang="de-DE" baseline="0" dirty="0" smtClean="0"/>
              <a:t> </a:t>
            </a:r>
            <a:r>
              <a:rPr lang="de-DE" baseline="0" dirty="0" err="1" smtClean="0"/>
              <a:t>activities</a:t>
            </a:r>
            <a:endParaRPr lang="de-DE" baseline="0" dirty="0" smtClean="0"/>
          </a:p>
          <a:p>
            <a:pPr>
              <a:buFontTx/>
              <a:buChar char="-"/>
            </a:pPr>
            <a:r>
              <a:rPr lang="de-DE" baseline="0" dirty="0" smtClean="0"/>
              <a:t> Income </a:t>
            </a:r>
            <a:r>
              <a:rPr lang="de-DE" baseline="0" dirty="0" err="1" smtClean="0"/>
              <a:t>earning</a:t>
            </a:r>
            <a:r>
              <a:rPr lang="de-DE" baseline="0" dirty="0" smtClean="0"/>
              <a:t> </a:t>
            </a:r>
            <a:r>
              <a:rPr lang="de-DE" baseline="0" dirty="0" err="1" smtClean="0"/>
              <a:t>opportunity</a:t>
            </a:r>
            <a:r>
              <a:rPr lang="de-DE" baseline="0" dirty="0" smtClean="0"/>
              <a:t>, </a:t>
            </a:r>
            <a:r>
              <a:rPr lang="de-DE" baseline="0" dirty="0" err="1" smtClean="0"/>
              <a:t>market</a:t>
            </a:r>
            <a:r>
              <a:rPr lang="de-DE" baseline="0" dirty="0" smtClean="0"/>
              <a:t> </a:t>
            </a:r>
            <a:r>
              <a:rPr lang="de-DE" baseline="0" dirty="0" err="1" smtClean="0"/>
              <a:t>potentials</a:t>
            </a:r>
            <a:endParaRPr lang="de-DE"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Developed</a:t>
            </a:r>
            <a:r>
              <a:rPr lang="de-DE" dirty="0" smtClean="0"/>
              <a:t> countries</a:t>
            </a:r>
          </a:p>
          <a:p>
            <a:pPr lvl="1"/>
            <a:endParaRPr lang="de-DE" dirty="0" smtClean="0"/>
          </a:p>
          <a:p>
            <a:pPr lvl="1"/>
            <a:r>
              <a:rPr lang="en-GB" dirty="0" smtClean="0"/>
              <a:t>Opportunity entrepreneurs are more successful (</a:t>
            </a:r>
            <a:r>
              <a:rPr lang="en-GB" dirty="0" err="1" smtClean="0"/>
              <a:t>Amit</a:t>
            </a:r>
            <a:r>
              <a:rPr lang="en-GB" dirty="0" smtClean="0"/>
              <a:t> and Muller, 1995; Arias and Pena, 2010; Block and Wagner, 2010). </a:t>
            </a:r>
          </a:p>
          <a:p>
            <a:pPr lvl="1"/>
            <a:r>
              <a:rPr lang="en-GB" dirty="0" smtClean="0"/>
              <a:t>Individuals beginning with a positive motivation are more likely to set up a business that grows</a:t>
            </a:r>
            <a:r>
              <a:rPr lang="de-DE" dirty="0" smtClean="0"/>
              <a:t> (</a:t>
            </a:r>
            <a:r>
              <a:rPr lang="en-GB" dirty="0" smtClean="0"/>
              <a:t>Storey 1994).</a:t>
            </a:r>
          </a:p>
          <a:p>
            <a:endParaRPr lang="de-DE" dirty="0" smtClean="0"/>
          </a:p>
          <a:p>
            <a:r>
              <a:rPr lang="de-DE" dirty="0" smtClean="0"/>
              <a:t>Practice</a:t>
            </a:r>
          </a:p>
          <a:p>
            <a:pPr lvl="1"/>
            <a:r>
              <a:rPr lang="de-DE" dirty="0" err="1" smtClean="0"/>
              <a:t>Policies</a:t>
            </a:r>
            <a:r>
              <a:rPr lang="de-DE" dirty="0" smtClean="0"/>
              <a:t> </a:t>
            </a:r>
            <a:r>
              <a:rPr lang="de-DE" dirty="0" err="1" smtClean="0"/>
              <a:t>could</a:t>
            </a:r>
            <a:r>
              <a:rPr lang="de-DE" dirty="0" smtClean="0"/>
              <a:t> </a:t>
            </a:r>
            <a:r>
              <a:rPr lang="de-DE" dirty="0" err="1" smtClean="0"/>
              <a:t>be</a:t>
            </a:r>
            <a:r>
              <a:rPr lang="de-DE" dirty="0" smtClean="0"/>
              <a:t> </a:t>
            </a:r>
            <a:r>
              <a:rPr lang="de-DE" dirty="0" err="1" smtClean="0"/>
              <a:t>designed</a:t>
            </a:r>
            <a:r>
              <a:rPr lang="de-DE" dirty="0" smtClean="0"/>
              <a:t> </a:t>
            </a:r>
            <a:r>
              <a:rPr lang="de-DE" dirty="0" err="1" smtClean="0"/>
              <a:t>to</a:t>
            </a:r>
            <a:r>
              <a:rPr lang="de-DE" dirty="0" smtClean="0"/>
              <a:t> </a:t>
            </a:r>
            <a:r>
              <a:rPr lang="de-DE" dirty="0" err="1" smtClean="0"/>
              <a:t>support</a:t>
            </a:r>
            <a:r>
              <a:rPr lang="de-DE" dirty="0" smtClean="0"/>
              <a:t> </a:t>
            </a:r>
            <a:r>
              <a:rPr lang="de-DE" dirty="0" err="1" smtClean="0"/>
              <a:t>specific</a:t>
            </a:r>
            <a:r>
              <a:rPr lang="de-DE" dirty="0" smtClean="0"/>
              <a:t> </a:t>
            </a:r>
            <a:r>
              <a:rPr lang="de-DE" dirty="0" err="1" smtClean="0"/>
              <a:t>types</a:t>
            </a:r>
            <a:r>
              <a:rPr lang="de-DE" dirty="0" smtClean="0"/>
              <a:t> </a:t>
            </a:r>
            <a:r>
              <a:rPr lang="de-DE" dirty="0" err="1" smtClean="0"/>
              <a:t>of</a:t>
            </a:r>
            <a:r>
              <a:rPr lang="de-DE" dirty="0" smtClean="0"/>
              <a:t> </a:t>
            </a:r>
            <a:r>
              <a:rPr lang="de-DE" dirty="0" err="1" smtClean="0"/>
              <a:t>entrepreneurship</a:t>
            </a:r>
            <a:r>
              <a:rPr lang="de-DE" dirty="0" smtClean="0"/>
              <a:t>. </a:t>
            </a:r>
          </a:p>
          <a:p>
            <a:pPr lvl="1"/>
            <a:r>
              <a:rPr lang="de-DE" dirty="0" smtClean="0"/>
              <a:t>Help </a:t>
            </a:r>
            <a:r>
              <a:rPr lang="de-DE" dirty="0" err="1" smtClean="0"/>
              <a:t>venture</a:t>
            </a:r>
            <a:r>
              <a:rPr lang="de-DE" dirty="0" smtClean="0"/>
              <a:t> </a:t>
            </a:r>
            <a:r>
              <a:rPr lang="de-DE" dirty="0" err="1" smtClean="0"/>
              <a:t>capitalists</a:t>
            </a:r>
            <a:r>
              <a:rPr lang="de-DE" dirty="0" smtClean="0"/>
              <a:t> </a:t>
            </a:r>
            <a:r>
              <a:rPr lang="de-DE" dirty="0" err="1" smtClean="0"/>
              <a:t>identify</a:t>
            </a:r>
            <a:r>
              <a:rPr lang="de-DE" dirty="0" smtClean="0"/>
              <a:t> high </a:t>
            </a:r>
            <a:r>
              <a:rPr lang="de-DE" dirty="0" err="1" smtClean="0"/>
              <a:t>from</a:t>
            </a:r>
            <a:r>
              <a:rPr lang="de-DE" dirty="0" smtClean="0"/>
              <a:t> </a:t>
            </a:r>
            <a:r>
              <a:rPr lang="de-DE" dirty="0" err="1" smtClean="0"/>
              <a:t>low</a:t>
            </a:r>
            <a:r>
              <a:rPr lang="de-DE" dirty="0" smtClean="0"/>
              <a:t> </a:t>
            </a:r>
            <a:r>
              <a:rPr lang="de-DE" dirty="0" err="1" smtClean="0"/>
              <a:t>ability</a:t>
            </a:r>
            <a:r>
              <a:rPr lang="de-DE" dirty="0" smtClean="0"/>
              <a:t> </a:t>
            </a:r>
            <a:r>
              <a:rPr lang="de-DE" dirty="0" err="1" smtClean="0"/>
              <a:t>entrepreneurs</a:t>
            </a:r>
            <a:endParaRPr lang="de-DE" dirty="0" smtClean="0"/>
          </a:p>
          <a:p>
            <a:pPr marL="457200" lvl="1" indent="0">
              <a:buNone/>
            </a:pPr>
            <a:endParaRPr lang="de-DE" dirty="0" smtClean="0"/>
          </a:p>
          <a:p>
            <a:pPr marL="0" indent="0" algn="r">
              <a:buNone/>
            </a:pPr>
            <a:r>
              <a:rPr lang="de-DE" sz="2000" dirty="0" smtClean="0"/>
              <a:t>(</a:t>
            </a:r>
            <a:r>
              <a:rPr lang="de-DE" sz="2000" dirty="0" err="1" smtClean="0"/>
              <a:t>Verheul</a:t>
            </a:r>
            <a:r>
              <a:rPr lang="de-DE" sz="2000" dirty="0" smtClean="0"/>
              <a:t> et al. 2010, Bergmann/Sternberg 2007, Amit/Muller 1995). </a:t>
            </a:r>
          </a:p>
          <a:p>
            <a:r>
              <a:rPr lang="de-DE" dirty="0" err="1" smtClean="0"/>
              <a:t>Greater</a:t>
            </a:r>
            <a:r>
              <a:rPr lang="de-DE" dirty="0" smtClean="0"/>
              <a:t> potential </a:t>
            </a:r>
            <a:r>
              <a:rPr lang="de-DE" dirty="0" err="1" smtClean="0"/>
              <a:t>to</a:t>
            </a:r>
            <a:r>
              <a:rPr lang="de-DE" dirty="0" smtClean="0"/>
              <a:t> </a:t>
            </a:r>
            <a:r>
              <a:rPr lang="de-DE" dirty="0" err="1" smtClean="0"/>
              <a:t>innovate</a:t>
            </a:r>
            <a:r>
              <a:rPr lang="de-DE" dirty="0" smtClean="0"/>
              <a:t>, push </a:t>
            </a:r>
            <a:r>
              <a:rPr lang="de-DE" dirty="0" err="1" smtClean="0"/>
              <a:t>greater</a:t>
            </a:r>
            <a:r>
              <a:rPr lang="de-DE" dirty="0" smtClean="0"/>
              <a:t> </a:t>
            </a:r>
            <a:r>
              <a:rPr lang="de-DE" dirty="0" err="1" smtClean="0"/>
              <a:t>specialization</a:t>
            </a:r>
            <a:r>
              <a:rPr lang="de-DE" dirty="0" smtClean="0"/>
              <a:t> in </a:t>
            </a:r>
            <a:r>
              <a:rPr lang="de-DE" dirty="0" err="1" smtClean="0"/>
              <a:t>manufacturing</a:t>
            </a:r>
            <a:r>
              <a:rPr lang="de-DE" dirty="0" smtClean="0"/>
              <a:t>, </a:t>
            </a:r>
            <a:r>
              <a:rPr lang="de-DE" dirty="0" err="1" smtClean="0"/>
              <a:t>and</a:t>
            </a:r>
            <a:r>
              <a:rPr lang="de-DE" dirty="0" smtClean="0"/>
              <a:t> </a:t>
            </a:r>
            <a:r>
              <a:rPr lang="de-DE" dirty="0" err="1" smtClean="0"/>
              <a:t>increase</a:t>
            </a:r>
            <a:r>
              <a:rPr lang="de-DE" dirty="0" smtClean="0"/>
              <a:t> </a:t>
            </a:r>
            <a:r>
              <a:rPr lang="de-DE" dirty="0" err="1" smtClean="0"/>
              <a:t>employment</a:t>
            </a:r>
            <a:r>
              <a:rPr lang="de-DE" dirty="0" smtClean="0"/>
              <a:t> </a:t>
            </a:r>
            <a:r>
              <a:rPr lang="de-DE" dirty="0" err="1" smtClean="0"/>
              <a:t>and</a:t>
            </a:r>
            <a:r>
              <a:rPr lang="de-DE" dirty="0" smtClean="0"/>
              <a:t> </a:t>
            </a:r>
            <a:r>
              <a:rPr lang="de-DE" dirty="0" err="1" smtClean="0"/>
              <a:t>productivity</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10</a:t>
            </a:fld>
            <a:endParaRPr lang="de-DE"/>
          </a:p>
        </p:txBody>
      </p:sp>
    </p:spTree>
    <p:extLst>
      <p:ext uri="{BB962C8B-B14F-4D97-AF65-F5344CB8AC3E}">
        <p14:creationId xmlns:p14="http://schemas.microsoft.com/office/powerpoint/2010/main" val="250400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a:r>
              <a:rPr lang="en-GB" dirty="0" smtClean="0"/>
              <a:t>8 categories that could mostly be assigned to either opportunity or necessity</a:t>
            </a:r>
          </a:p>
          <a:p>
            <a:pPr lvl="1"/>
            <a:r>
              <a:rPr lang="en-GB" dirty="0" smtClean="0"/>
              <a:t>1 others categories that allowed respondent to specify own reason – these were individually assigned to either opportunity or necessity afterwards</a:t>
            </a:r>
          </a:p>
          <a:p>
            <a:pPr rtl="0" eaLnBrk="1" fontAlgn="ctr" latinLnBrk="0" hangingPunct="1"/>
            <a:endParaRPr lang="en-GB" sz="1100" dirty="0" smtClean="0"/>
          </a:p>
          <a:p>
            <a:pPr rtl="0" eaLnBrk="1" fontAlgn="ctr" latinLnBrk="0" hangingPunct="1"/>
            <a:endParaRPr lang="en-GB" sz="1100" dirty="0" smtClean="0"/>
          </a:p>
          <a:p>
            <a:pPr rtl="0" eaLnBrk="1" fontAlgn="ctr" latinLnBrk="0" hangingPunct="1"/>
            <a:endParaRPr lang="en-GB" sz="1100" dirty="0" smtClean="0"/>
          </a:p>
          <a:p>
            <a:pPr rtl="0" eaLnBrk="1" fontAlgn="ctr" latinLnBrk="0" hangingPunct="1"/>
            <a:r>
              <a:rPr lang="en-GB" sz="1100" dirty="0" smtClean="0"/>
              <a:t>Previous experience in this kind of business</a:t>
            </a:r>
            <a:endParaRPr lang="de-DE" sz="1100" dirty="0" smtClean="0"/>
          </a:p>
          <a:p>
            <a:pPr rtl="0" eaLnBrk="1" fontAlgn="ctr" latinLnBrk="0" hangingPunct="1"/>
            <a:r>
              <a:rPr lang="en-GB" sz="1100" dirty="0" smtClean="0"/>
              <a:t>Saw other successful business of that kind</a:t>
            </a:r>
            <a:endParaRPr lang="de-DE" sz="1100" dirty="0" smtClean="0"/>
          </a:p>
          <a:p>
            <a:pPr rtl="0" eaLnBrk="1" fontAlgn="ctr" latinLnBrk="0" hangingPunct="1"/>
            <a:r>
              <a:rPr lang="en-GB" sz="1100" dirty="0" smtClean="0"/>
              <a:t>Figure that this kind of business can be successful</a:t>
            </a:r>
            <a:endParaRPr lang="de-DE" sz="1100" dirty="0" smtClean="0"/>
          </a:p>
          <a:p>
            <a:pPr rtl="0" eaLnBrk="1" fontAlgn="ctr" latinLnBrk="0" hangingPunct="1"/>
            <a:r>
              <a:rPr lang="en-GB" sz="1100" dirty="0" smtClean="0"/>
              <a:t>Unemployment</a:t>
            </a:r>
            <a:endParaRPr lang="de-DE" sz="1100" dirty="0" smtClean="0"/>
          </a:p>
          <a:p>
            <a:pPr rtl="0" eaLnBrk="1" fontAlgn="ctr" latinLnBrk="0" hangingPunct="1"/>
            <a:r>
              <a:rPr lang="en-GB" sz="1100" dirty="0" smtClean="0"/>
              <a:t>Insufficient income from farming</a:t>
            </a:r>
            <a:endParaRPr lang="de-DE" sz="1100" dirty="0" smtClean="0"/>
          </a:p>
          <a:p>
            <a:pPr rtl="0" eaLnBrk="1" fontAlgn="ctr" latinLnBrk="0" hangingPunct="1"/>
            <a:r>
              <a:rPr lang="en-GB" sz="1100" dirty="0" smtClean="0"/>
              <a:t>Insufficient income from agricultural job</a:t>
            </a:r>
            <a:endParaRPr lang="de-DE" sz="1100" dirty="0" smtClean="0"/>
          </a:p>
          <a:p>
            <a:pPr rtl="0" eaLnBrk="1" fontAlgn="ctr" latinLnBrk="0" hangingPunct="1"/>
            <a:r>
              <a:rPr lang="en-GB" sz="1100" dirty="0" smtClean="0"/>
              <a:t>Insufficient income from non-agricultural job</a:t>
            </a:r>
            <a:endParaRPr lang="de-DE" sz="1100" dirty="0" smtClean="0"/>
          </a:p>
          <a:p>
            <a:pPr rtl="0" eaLnBrk="1" fontAlgn="ctr" latinLnBrk="0" hangingPunct="1"/>
            <a:r>
              <a:rPr lang="en-GB" sz="1100" dirty="0" smtClean="0"/>
              <a:t>Inherited the business</a:t>
            </a:r>
            <a:endParaRPr lang="de-DE" sz="1100" dirty="0" smtClean="0"/>
          </a:p>
          <a:p>
            <a:pPr rtl="0" eaLnBrk="1" fontAlgn="ctr" latinLnBrk="0" hangingPunct="1"/>
            <a:r>
              <a:rPr lang="en-GB" sz="1100" dirty="0" smtClean="0"/>
              <a:t>Other reasons</a:t>
            </a:r>
            <a:endParaRPr lang="de-DE" sz="1100" dirty="0" smtClean="0"/>
          </a:p>
          <a:p>
            <a:pPr rtl="0" eaLnBrk="1" fontAlgn="ctr" latinLnBrk="0" hangingPunct="1"/>
            <a:r>
              <a:rPr lang="en-GB" sz="1100" dirty="0" smtClean="0"/>
              <a:t>No answer / not applicable</a:t>
            </a:r>
            <a:endParaRPr lang="de-DE" sz="1100" dirty="0" smtClean="0"/>
          </a:p>
          <a:p>
            <a:endParaRPr lang="en-GB"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13</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pPr>
              <a:defRPr/>
            </a:pPr>
            <a:fld id="{94544D49-F930-4006-BCFF-86856A9E5C29}" type="slidenum">
              <a:rPr lang="de-DE" smtClean="0"/>
              <a:pPr>
                <a:defRPr/>
              </a:pPr>
              <a:t>14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4" name="Picture 15" descr="logo_engl"/>
          <p:cNvPicPr>
            <a:picLocks noChangeAspect="1" noChangeArrowheads="1"/>
          </p:cNvPicPr>
          <p:nvPr/>
        </p:nvPicPr>
        <p:blipFill>
          <a:blip r:embed="rId2" cstate="print">
            <a:grayscl/>
          </a:blip>
          <a:srcRect/>
          <a:stretch>
            <a:fillRect/>
          </a:stretch>
        </p:blipFill>
        <p:spPr bwMode="auto">
          <a:xfrm>
            <a:off x="7429500" y="0"/>
            <a:ext cx="1404938" cy="598488"/>
          </a:xfrm>
          <a:prstGeom prst="rect">
            <a:avLst/>
          </a:prstGeom>
          <a:noFill/>
          <a:ln w="9525">
            <a:noFill/>
            <a:miter lim="800000"/>
            <a:headEnd/>
            <a:tailEnd/>
          </a:ln>
        </p:spPr>
      </p:pic>
      <p:sp>
        <p:nvSpPr>
          <p:cNvPr id="5" name="Rechteck 4"/>
          <p:cNvSpPr/>
          <p:nvPr userDrawn="1"/>
        </p:nvSpPr>
        <p:spPr>
          <a:xfrm>
            <a:off x="8173604" y="6478588"/>
            <a:ext cx="781484" cy="307777"/>
          </a:xfrm>
          <a:prstGeom prst="rect">
            <a:avLst/>
          </a:prstGeom>
        </p:spPr>
        <p:txBody>
          <a:bodyPr wrap="none">
            <a:spAutoFit/>
          </a:bodyPr>
          <a:lstStyle/>
          <a:p>
            <a:pPr algn="r">
              <a:defRPr/>
            </a:pPr>
            <a:fld id="{1604E814-3BB0-41B6-9DBC-EB8A971C3979}" type="slidenum">
              <a:rPr lang="de-DE" altLang="de-DE" sz="1400">
                <a:solidFill>
                  <a:srgbClr val="000066"/>
                </a:solidFill>
                <a:latin typeface="Calibri" pitchFamily="34" charset="0"/>
              </a:rPr>
              <a:pPr algn="r">
                <a:defRPr/>
              </a:pPr>
              <a:t>‹Nr.›</a:t>
            </a:fld>
            <a:r>
              <a:rPr lang="de-DE" altLang="de-DE" sz="1400" dirty="0" smtClean="0">
                <a:solidFill>
                  <a:srgbClr val="000066"/>
                </a:solidFill>
                <a:latin typeface="Calibri" pitchFamily="34" charset="0"/>
              </a:rPr>
              <a:t>/23</a:t>
            </a:r>
            <a:endParaRPr lang="de-DE" sz="1400" dirty="0">
              <a:solidFill>
                <a:srgbClr val="000066"/>
              </a:solidFill>
              <a:latin typeface="Calibri" pitchFamily="34" charset="0"/>
            </a:endParaRPr>
          </a:p>
        </p:txBody>
      </p:sp>
      <p:cxnSp>
        <p:nvCxnSpPr>
          <p:cNvPr id="6" name="Gerade Verbindung 5"/>
          <p:cNvCxnSpPr/>
          <p:nvPr userDrawn="1"/>
        </p:nvCxnSpPr>
        <p:spPr>
          <a:xfrm rot="10800000">
            <a:off x="214313" y="642938"/>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rot="10800000">
            <a:off x="214313" y="6429375"/>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142844" y="857232"/>
            <a:ext cx="8786874" cy="5429288"/>
          </a:xfrm>
        </p:spPr>
        <p:txBody>
          <a:bodyPr/>
          <a:lstStyle>
            <a:lvl1pPr marL="342900" indent="-342900">
              <a:spcAft>
                <a:spcPts val="600"/>
              </a:spcAft>
              <a:buFont typeface="Wingdings 2" pitchFamily="18" charset="2"/>
              <a:buChar char=""/>
              <a:defRPr sz="2200">
                <a:solidFill>
                  <a:srgbClr val="000066"/>
                </a:solidFill>
                <a:latin typeface="+mj-lt"/>
              </a:defRPr>
            </a:lvl1pPr>
            <a:lvl2pPr>
              <a:buFont typeface="Arial" pitchFamily="34" charset="0"/>
              <a:buChar char="•"/>
              <a:defRPr sz="2000">
                <a:solidFill>
                  <a:srgbClr val="000066"/>
                </a:solidFill>
                <a:latin typeface="+mj-lt"/>
              </a:defRPr>
            </a:lvl2pPr>
            <a:lvl3pPr>
              <a:buFont typeface="Agfa Rotis Semisans" pitchFamily="34" charset="0"/>
              <a:buChar char="—"/>
              <a:defRPr sz="1800" baseline="0">
                <a:solidFill>
                  <a:srgbClr val="000066"/>
                </a:solidFill>
                <a:latin typeface="+mj-lt"/>
              </a:defRPr>
            </a:lvl3pPr>
            <a:lvl4pPr>
              <a:buFontTx/>
              <a:buBlip>
                <a:blip r:embed="rId3"/>
              </a:buBlip>
              <a:defRPr/>
            </a:lvl4pPr>
            <a:lvl5pPr>
              <a:buFontTx/>
              <a:buBlip>
                <a:blip r:embed="rId3"/>
              </a:buBlip>
              <a:defRPr/>
            </a:lvl5pPr>
          </a:lstStyle>
          <a:p>
            <a:pPr lvl="0"/>
            <a:r>
              <a:rPr lang="en-GB" noProof="0" dirty="0" err="1" smtClean="0"/>
              <a:t>Textmasterfor</a:t>
            </a:r>
            <a:endParaRPr lang="en-GB" noProof="0" dirty="0" smtClean="0"/>
          </a:p>
          <a:p>
            <a:pPr lvl="1"/>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2"/>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endParaRPr lang="en-GB" noProof="0" dirty="0" smtClean="0"/>
          </a:p>
          <a:p>
            <a:pPr lvl="2"/>
            <a:endParaRPr lang="en-GB" noProof="0" dirty="0" smtClean="0"/>
          </a:p>
        </p:txBody>
      </p:sp>
      <p:sp>
        <p:nvSpPr>
          <p:cNvPr id="24" name="Titel 1"/>
          <p:cNvSpPr>
            <a:spLocks noGrp="1"/>
          </p:cNvSpPr>
          <p:nvPr>
            <p:ph type="title"/>
          </p:nvPr>
        </p:nvSpPr>
        <p:spPr>
          <a:xfrm>
            <a:off x="142844" y="142852"/>
            <a:ext cx="8229600" cy="428628"/>
          </a:xfrm>
        </p:spPr>
        <p:txBody>
          <a:bodyPr/>
          <a:lstStyle>
            <a:lvl1pPr algn="l">
              <a:defRPr sz="2000" b="0">
                <a:solidFill>
                  <a:srgbClr val="000066"/>
                </a:solidFill>
                <a:latin typeface="+mj-lt"/>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8" name="Rechteck 7"/>
          <p:cNvSpPr/>
          <p:nvPr userDrawn="1"/>
        </p:nvSpPr>
        <p:spPr>
          <a:xfrm>
            <a:off x="179512" y="6433591"/>
            <a:ext cx="5328592" cy="307777"/>
          </a:xfrm>
          <a:prstGeom prst="rect">
            <a:avLst/>
          </a:prstGeom>
        </p:spPr>
        <p:txBody>
          <a:bodyPr wrap="square">
            <a:spAutoFit/>
          </a:bodyPr>
          <a:lstStyle/>
          <a:p>
            <a:r>
              <a:rPr lang="en-US" sz="1400" kern="1200" dirty="0" smtClean="0">
                <a:solidFill>
                  <a:srgbClr val="000066"/>
                </a:solidFill>
                <a:latin typeface="Arial" charset="0"/>
                <a:ea typeface="+mn-ea"/>
                <a:cs typeface="+mn-cs"/>
              </a:rPr>
              <a:t>Entrepreneurship in rural Vietnam</a:t>
            </a:r>
            <a:endParaRPr lang="en-GB" sz="1400" dirty="0">
              <a:solidFill>
                <a:srgbClr val="000066"/>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pic>
        <p:nvPicPr>
          <p:cNvPr id="4" name="Picture 15" descr="logo_engl"/>
          <p:cNvPicPr>
            <a:picLocks noChangeAspect="1" noChangeArrowheads="1"/>
          </p:cNvPicPr>
          <p:nvPr/>
        </p:nvPicPr>
        <p:blipFill>
          <a:blip r:embed="rId2" cstate="print">
            <a:grayscl/>
          </a:blip>
          <a:srcRect/>
          <a:stretch>
            <a:fillRect/>
          </a:stretch>
        </p:blipFill>
        <p:spPr bwMode="auto">
          <a:xfrm>
            <a:off x="7429500" y="0"/>
            <a:ext cx="1404938" cy="598488"/>
          </a:xfrm>
          <a:prstGeom prst="rect">
            <a:avLst/>
          </a:prstGeom>
          <a:noFill/>
          <a:ln w="9525">
            <a:noFill/>
            <a:miter lim="800000"/>
            <a:headEnd/>
            <a:tailEnd/>
          </a:ln>
        </p:spPr>
      </p:pic>
      <p:sp>
        <p:nvSpPr>
          <p:cNvPr id="5" name="Rechteck 4"/>
          <p:cNvSpPr/>
          <p:nvPr userDrawn="1"/>
        </p:nvSpPr>
        <p:spPr>
          <a:xfrm>
            <a:off x="8173604" y="6478588"/>
            <a:ext cx="781484" cy="307777"/>
          </a:xfrm>
          <a:prstGeom prst="rect">
            <a:avLst/>
          </a:prstGeom>
        </p:spPr>
        <p:txBody>
          <a:bodyPr wrap="none">
            <a:spAutoFit/>
          </a:bodyPr>
          <a:lstStyle/>
          <a:p>
            <a:pPr algn="r">
              <a:defRPr/>
            </a:pPr>
            <a:fld id="{1604E814-3BB0-41B6-9DBC-EB8A971C3979}" type="slidenum">
              <a:rPr lang="de-DE" altLang="de-DE" sz="1400">
                <a:solidFill>
                  <a:srgbClr val="000066"/>
                </a:solidFill>
                <a:latin typeface="Calibri" pitchFamily="34" charset="0"/>
              </a:rPr>
              <a:pPr algn="r">
                <a:defRPr/>
              </a:pPr>
              <a:t>‹Nr.›</a:t>
            </a:fld>
            <a:r>
              <a:rPr lang="de-DE" altLang="de-DE" sz="1400" dirty="0" smtClean="0">
                <a:solidFill>
                  <a:srgbClr val="000066"/>
                </a:solidFill>
                <a:latin typeface="Calibri" pitchFamily="34" charset="0"/>
              </a:rPr>
              <a:t>/15</a:t>
            </a:r>
            <a:endParaRPr lang="de-DE" sz="1400" dirty="0">
              <a:solidFill>
                <a:srgbClr val="000066"/>
              </a:solidFill>
              <a:latin typeface="Calibri" pitchFamily="34" charset="0"/>
            </a:endParaRPr>
          </a:p>
        </p:txBody>
      </p:sp>
      <p:cxnSp>
        <p:nvCxnSpPr>
          <p:cNvPr id="6" name="Gerade Verbindung 5"/>
          <p:cNvCxnSpPr/>
          <p:nvPr userDrawn="1"/>
        </p:nvCxnSpPr>
        <p:spPr>
          <a:xfrm rot="10800000">
            <a:off x="214313" y="642938"/>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rot="10800000">
            <a:off x="214313" y="6429375"/>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142844" y="857232"/>
            <a:ext cx="4357148" cy="5429288"/>
          </a:xfrm>
        </p:spPr>
        <p:txBody>
          <a:bodyPr/>
          <a:lstStyle>
            <a:lvl1pPr marL="342900" indent="-342900">
              <a:spcAft>
                <a:spcPts val="600"/>
              </a:spcAft>
              <a:buFont typeface="Wingdings 2" pitchFamily="18" charset="2"/>
              <a:buChar char=""/>
              <a:defRPr sz="2200">
                <a:solidFill>
                  <a:srgbClr val="000066"/>
                </a:solidFill>
                <a:latin typeface="+mj-lt"/>
              </a:defRPr>
            </a:lvl1pPr>
            <a:lvl2pPr>
              <a:buFont typeface="Arial" pitchFamily="34" charset="0"/>
              <a:buChar char="•"/>
              <a:defRPr sz="2000">
                <a:solidFill>
                  <a:srgbClr val="000066"/>
                </a:solidFill>
                <a:latin typeface="+mj-lt"/>
              </a:defRPr>
            </a:lvl2pPr>
            <a:lvl3pPr>
              <a:buFont typeface="Agfa Rotis Semisans" pitchFamily="34" charset="0"/>
              <a:buChar char="—"/>
              <a:defRPr sz="1800" baseline="0">
                <a:solidFill>
                  <a:srgbClr val="000066"/>
                </a:solidFill>
                <a:latin typeface="+mj-lt"/>
              </a:defRPr>
            </a:lvl3pPr>
            <a:lvl4pPr>
              <a:buFontTx/>
              <a:buBlip>
                <a:blip r:embed="rId3"/>
              </a:buBlip>
              <a:defRPr/>
            </a:lvl4pPr>
            <a:lvl5pPr>
              <a:buFontTx/>
              <a:buBlip>
                <a:blip r:embed="rId3"/>
              </a:buBlip>
              <a:defRPr/>
            </a:lvl5pPr>
          </a:lstStyle>
          <a:p>
            <a:pPr lvl="0"/>
            <a:r>
              <a:rPr lang="en-GB" noProof="0" dirty="0" err="1" smtClean="0"/>
              <a:t>Textmasterfor</a:t>
            </a:r>
            <a:endParaRPr lang="en-GB" noProof="0" dirty="0" smtClean="0"/>
          </a:p>
          <a:p>
            <a:pPr lvl="1"/>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2"/>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endParaRPr lang="en-GB" noProof="0" dirty="0" smtClean="0"/>
          </a:p>
          <a:p>
            <a:pPr lvl="2"/>
            <a:endParaRPr lang="en-GB" noProof="0" dirty="0" smtClean="0"/>
          </a:p>
        </p:txBody>
      </p:sp>
      <p:sp>
        <p:nvSpPr>
          <p:cNvPr id="24" name="Titel 1"/>
          <p:cNvSpPr>
            <a:spLocks noGrp="1"/>
          </p:cNvSpPr>
          <p:nvPr>
            <p:ph type="title"/>
          </p:nvPr>
        </p:nvSpPr>
        <p:spPr>
          <a:xfrm>
            <a:off x="142844" y="142852"/>
            <a:ext cx="8229600" cy="428628"/>
          </a:xfrm>
        </p:spPr>
        <p:txBody>
          <a:bodyPr/>
          <a:lstStyle>
            <a:lvl1pPr algn="l">
              <a:defRPr sz="2000" b="0">
                <a:solidFill>
                  <a:srgbClr val="000066"/>
                </a:solidFill>
                <a:latin typeface="+mj-lt"/>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8" name="Rechteck 7"/>
          <p:cNvSpPr/>
          <p:nvPr userDrawn="1"/>
        </p:nvSpPr>
        <p:spPr>
          <a:xfrm>
            <a:off x="179512" y="6433591"/>
            <a:ext cx="5328592" cy="307777"/>
          </a:xfrm>
          <a:prstGeom prst="rect">
            <a:avLst/>
          </a:prstGeom>
        </p:spPr>
        <p:txBody>
          <a:bodyPr wrap="square">
            <a:spAutoFit/>
          </a:bodyPr>
          <a:lstStyle/>
          <a:p>
            <a:r>
              <a:rPr lang="en-US" sz="1400" kern="1200" dirty="0" smtClean="0">
                <a:solidFill>
                  <a:srgbClr val="000066"/>
                </a:solidFill>
                <a:latin typeface="Arial" charset="0"/>
                <a:ea typeface="+mn-ea"/>
                <a:cs typeface="+mn-cs"/>
              </a:rPr>
              <a:t>Entrepreneurship in rural Vietnam</a:t>
            </a:r>
            <a:endParaRPr lang="en-GB" sz="1400" dirty="0">
              <a:solidFill>
                <a:srgbClr val="000066"/>
              </a:solidFill>
            </a:endParaRPr>
          </a:p>
        </p:txBody>
      </p:sp>
      <p:sp>
        <p:nvSpPr>
          <p:cNvPr id="9" name="Inhaltsplatzhalter 2"/>
          <p:cNvSpPr>
            <a:spLocks noGrp="1"/>
          </p:cNvSpPr>
          <p:nvPr>
            <p:ph idx="10"/>
          </p:nvPr>
        </p:nvSpPr>
        <p:spPr>
          <a:xfrm>
            <a:off x="4572000" y="836712"/>
            <a:ext cx="4357148" cy="5429288"/>
          </a:xfrm>
        </p:spPr>
        <p:txBody>
          <a:bodyPr/>
          <a:lstStyle>
            <a:lvl1pPr marL="342900" indent="-342900">
              <a:spcAft>
                <a:spcPts val="600"/>
              </a:spcAft>
              <a:buFont typeface="Wingdings 2" pitchFamily="18" charset="2"/>
              <a:buChar char=""/>
              <a:defRPr sz="2200">
                <a:solidFill>
                  <a:srgbClr val="000066"/>
                </a:solidFill>
                <a:latin typeface="+mj-lt"/>
              </a:defRPr>
            </a:lvl1pPr>
            <a:lvl2pPr>
              <a:buFont typeface="Arial" pitchFamily="34" charset="0"/>
              <a:buChar char="•"/>
              <a:defRPr sz="2000">
                <a:solidFill>
                  <a:srgbClr val="000066"/>
                </a:solidFill>
                <a:latin typeface="+mj-lt"/>
              </a:defRPr>
            </a:lvl2pPr>
            <a:lvl3pPr>
              <a:buFont typeface="Agfa Rotis Semisans" pitchFamily="34" charset="0"/>
              <a:buChar char="—"/>
              <a:defRPr sz="1800" baseline="0">
                <a:solidFill>
                  <a:srgbClr val="000066"/>
                </a:solidFill>
                <a:latin typeface="+mj-lt"/>
              </a:defRPr>
            </a:lvl3pPr>
            <a:lvl4pPr>
              <a:buFontTx/>
              <a:buBlip>
                <a:blip r:embed="rId3"/>
              </a:buBlip>
              <a:defRPr/>
            </a:lvl4pPr>
            <a:lvl5pPr>
              <a:buFontTx/>
              <a:buBlip>
                <a:blip r:embed="rId3"/>
              </a:buBlip>
              <a:defRPr/>
            </a:lvl5pPr>
          </a:lstStyle>
          <a:p>
            <a:pPr lvl="0"/>
            <a:r>
              <a:rPr lang="en-GB" noProof="0" dirty="0" err="1" smtClean="0"/>
              <a:t>Textmasterfor</a:t>
            </a:r>
            <a:endParaRPr lang="en-GB" noProof="0" dirty="0" smtClean="0"/>
          </a:p>
          <a:p>
            <a:pPr lvl="1"/>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2"/>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endParaRPr lang="en-GB" noProof="0" dirty="0" smtClean="0"/>
          </a:p>
          <a:p>
            <a:pPr lvl="2"/>
            <a:endParaRPr lang="en-GB" noProof="0" dirty="0" smtClean="0"/>
          </a:p>
        </p:txBody>
      </p:sp>
    </p:spTree>
    <p:extLst>
      <p:ext uri="{BB962C8B-B14F-4D97-AF65-F5344CB8AC3E}">
        <p14:creationId xmlns:p14="http://schemas.microsoft.com/office/powerpoint/2010/main" val="3765141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5" name="Rechteck 4"/>
          <p:cNvSpPr/>
          <p:nvPr userDrawn="1"/>
        </p:nvSpPr>
        <p:spPr>
          <a:xfrm>
            <a:off x="8192187" y="6478588"/>
            <a:ext cx="762901" cy="307777"/>
          </a:xfrm>
          <a:prstGeom prst="rect">
            <a:avLst/>
          </a:prstGeom>
        </p:spPr>
        <p:txBody>
          <a:bodyPr wrap="none">
            <a:spAutoFit/>
          </a:bodyPr>
          <a:lstStyle/>
          <a:p>
            <a:pPr algn="r">
              <a:defRPr/>
            </a:pPr>
            <a:fld id="{1604E814-3BB0-41B6-9DBC-EB8A971C3979}" type="slidenum">
              <a:rPr lang="de-DE" altLang="de-DE" sz="1400">
                <a:solidFill>
                  <a:srgbClr val="000066"/>
                </a:solidFill>
                <a:latin typeface="Calibri" pitchFamily="34" charset="0"/>
              </a:rPr>
              <a:pPr algn="r">
                <a:defRPr/>
              </a:pPr>
              <a:t>‹Nr.›</a:t>
            </a:fld>
            <a:r>
              <a:rPr lang="de-DE" altLang="de-DE" sz="1400" dirty="0" smtClean="0">
                <a:solidFill>
                  <a:srgbClr val="000066"/>
                </a:solidFill>
                <a:latin typeface="Calibri" pitchFamily="34" charset="0"/>
              </a:rPr>
              <a:t>/30</a:t>
            </a:r>
            <a:endParaRPr lang="de-DE" sz="1400" dirty="0">
              <a:solidFill>
                <a:srgbClr val="000066"/>
              </a:solidFill>
              <a:latin typeface="Calibri" pitchFamily="34" charset="0"/>
            </a:endParaRPr>
          </a:p>
        </p:txBody>
      </p:sp>
      <p:cxnSp>
        <p:nvCxnSpPr>
          <p:cNvPr id="6" name="Gerade Verbindung 5"/>
          <p:cNvCxnSpPr/>
          <p:nvPr userDrawn="1"/>
        </p:nvCxnSpPr>
        <p:spPr>
          <a:xfrm rot="10800000">
            <a:off x="214313" y="642938"/>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rot="10800000">
            <a:off x="214313" y="6429375"/>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142843" y="857232"/>
            <a:ext cx="8786874" cy="5429288"/>
          </a:xfrm>
        </p:spPr>
        <p:txBody>
          <a:bodyPr/>
          <a:lstStyle>
            <a:lvl1pPr marL="342900" indent="-342900">
              <a:spcAft>
                <a:spcPts val="600"/>
              </a:spcAft>
              <a:buFont typeface="Wingdings 2" pitchFamily="18" charset="2"/>
              <a:buChar char=""/>
              <a:defRPr sz="2000">
                <a:solidFill>
                  <a:srgbClr val="000066"/>
                </a:solidFill>
                <a:latin typeface="+mj-lt"/>
              </a:defRPr>
            </a:lvl1pPr>
            <a:lvl2pPr>
              <a:buFont typeface="Arial" pitchFamily="34" charset="0"/>
              <a:buChar char="•"/>
              <a:defRPr sz="2000">
                <a:solidFill>
                  <a:srgbClr val="000066"/>
                </a:solidFill>
                <a:latin typeface="+mj-lt"/>
              </a:defRPr>
            </a:lvl2pPr>
            <a:lvl3pPr>
              <a:buFont typeface="Agfa Rotis Semisans" pitchFamily="34" charset="0"/>
              <a:buChar char="—"/>
              <a:defRPr sz="1800" baseline="0">
                <a:solidFill>
                  <a:srgbClr val="000066"/>
                </a:solidFill>
                <a:latin typeface="+mj-lt"/>
              </a:defRPr>
            </a:lvl3pPr>
            <a:lvl4pPr>
              <a:buFontTx/>
              <a:buBlip>
                <a:blip r:embed="rId2"/>
              </a:buBlip>
              <a:defRPr/>
            </a:lvl4pPr>
            <a:lvl5pPr>
              <a:buFontTx/>
              <a:buBlip>
                <a:blip r:embed="rId2"/>
              </a:buBlip>
              <a:defRPr/>
            </a:lvl5pPr>
          </a:lstStyle>
          <a:p>
            <a:pPr lvl="0"/>
            <a:r>
              <a:rPr lang="de-DE" noProof="0" dirty="0" smtClean="0"/>
              <a:t>Textmasterformat</a:t>
            </a:r>
          </a:p>
          <a:p>
            <a:pPr lvl="1"/>
            <a:r>
              <a:rPr lang="de-DE" noProof="0" dirty="0" smtClean="0"/>
              <a:t>durch Klicken bearbeiten</a:t>
            </a:r>
          </a:p>
          <a:p>
            <a:pPr lvl="2"/>
            <a:r>
              <a:rPr lang="de-DE" noProof="0" dirty="0" smtClean="0"/>
              <a:t>durch klicken bearbeiten</a:t>
            </a:r>
          </a:p>
          <a:p>
            <a:pPr lvl="1"/>
            <a:endParaRPr lang="de-DE" noProof="0" dirty="0" smtClean="0"/>
          </a:p>
          <a:p>
            <a:pPr lvl="2"/>
            <a:endParaRPr lang="de-DE" noProof="0" dirty="0" smtClean="0"/>
          </a:p>
        </p:txBody>
      </p:sp>
      <p:sp>
        <p:nvSpPr>
          <p:cNvPr id="24" name="Titel 1"/>
          <p:cNvSpPr>
            <a:spLocks noGrp="1"/>
          </p:cNvSpPr>
          <p:nvPr>
            <p:ph type="title"/>
          </p:nvPr>
        </p:nvSpPr>
        <p:spPr>
          <a:xfrm>
            <a:off x="142844" y="70844"/>
            <a:ext cx="8229600" cy="189804"/>
          </a:xfrm>
        </p:spPr>
        <p:txBody>
          <a:bodyPr/>
          <a:lstStyle>
            <a:lvl1pPr algn="l">
              <a:defRPr sz="1200" b="1" i="1">
                <a:solidFill>
                  <a:srgbClr val="000066"/>
                </a:solidFill>
                <a:latin typeface="+mj-lt"/>
              </a:defRPr>
            </a:lvl1pPr>
          </a:lstStyle>
          <a:p>
            <a:r>
              <a:rPr lang="de-DE" noProof="0" dirty="0" smtClean="0"/>
              <a:t>Titelmasterformat durch Klicken bearbeiten</a:t>
            </a:r>
            <a:endParaRPr lang="de-DE" noProof="0" dirty="0"/>
          </a:p>
        </p:txBody>
      </p:sp>
      <p:sp>
        <p:nvSpPr>
          <p:cNvPr id="8" name="Rechteck 7"/>
          <p:cNvSpPr/>
          <p:nvPr userDrawn="1"/>
        </p:nvSpPr>
        <p:spPr>
          <a:xfrm>
            <a:off x="1403648" y="6505599"/>
            <a:ext cx="5328592" cy="307777"/>
          </a:xfrm>
          <a:prstGeom prst="rect">
            <a:avLst/>
          </a:prstGeom>
        </p:spPr>
        <p:txBody>
          <a:bodyPr wrap="square">
            <a:spAutoFit/>
          </a:bodyPr>
          <a:lstStyle/>
          <a:p>
            <a:r>
              <a:rPr lang="en-US" sz="1400" kern="1200" dirty="0" smtClean="0">
                <a:solidFill>
                  <a:srgbClr val="000066"/>
                </a:solidFill>
                <a:latin typeface="Arial" charset="0"/>
                <a:ea typeface="+mn-ea"/>
                <a:cs typeface="+mn-cs"/>
              </a:rPr>
              <a:t>Disputation</a:t>
            </a:r>
            <a:r>
              <a:rPr lang="en-US" sz="1400" kern="1200" baseline="0" dirty="0" smtClean="0">
                <a:solidFill>
                  <a:srgbClr val="000066"/>
                </a:solidFill>
                <a:latin typeface="Arial" charset="0"/>
                <a:ea typeface="+mn-ea"/>
                <a:cs typeface="+mn-cs"/>
              </a:rPr>
              <a:t> Jürgen Brünjes</a:t>
            </a:r>
            <a:endParaRPr lang="en-GB" sz="1400" dirty="0">
              <a:solidFill>
                <a:srgbClr val="000066"/>
              </a:solidFill>
            </a:endParaRPr>
          </a:p>
        </p:txBody>
      </p:sp>
      <p:sp>
        <p:nvSpPr>
          <p:cNvPr id="16" name="Textplatzhalter 15"/>
          <p:cNvSpPr>
            <a:spLocks noGrp="1"/>
          </p:cNvSpPr>
          <p:nvPr>
            <p:ph type="body" sz="quarter" idx="10"/>
          </p:nvPr>
        </p:nvSpPr>
        <p:spPr>
          <a:xfrm>
            <a:off x="179512" y="260648"/>
            <a:ext cx="8280920" cy="287338"/>
          </a:xfrm>
        </p:spPr>
        <p:txBody>
          <a:bodyPr/>
          <a:lstStyle>
            <a:lvl1pPr>
              <a:buNone/>
              <a:defRPr kumimoji="0" lang="en-GB" sz="2000" b="0" i="0" u="none" strike="noStrike" kern="0" cap="none" spc="0" normalizeH="0" baseline="0" noProof="0" dirty="0" smtClean="0">
                <a:ln>
                  <a:noFill/>
                </a:ln>
                <a:solidFill>
                  <a:srgbClr val="000066"/>
                </a:solidFill>
                <a:effectLst/>
                <a:uLnTx/>
                <a:uFillTx/>
                <a:latin typeface="+mj-lt"/>
                <a:ea typeface="+mj-ea"/>
                <a:cs typeface="+mj-cs"/>
              </a:defRPr>
            </a:lvl1pPr>
          </a:lstStyle>
          <a:p>
            <a:pPr lvl="0"/>
            <a:endParaRPr lang="en-GB" dirty="0"/>
          </a:p>
        </p:txBody>
      </p:sp>
      <p:pic>
        <p:nvPicPr>
          <p:cNvPr id="1027" name="Picture 3" descr="D:\Arbeit\Organisation\luh_logo_rgb - darkblue.jpg"/>
          <p:cNvPicPr>
            <a:picLocks noChangeAspect="1" noChangeArrowheads="1"/>
          </p:cNvPicPr>
          <p:nvPr userDrawn="1"/>
        </p:nvPicPr>
        <p:blipFill>
          <a:blip r:embed="rId3" cstate="print"/>
          <a:srcRect/>
          <a:stretch>
            <a:fillRect/>
          </a:stretch>
        </p:blipFill>
        <p:spPr bwMode="auto">
          <a:xfrm>
            <a:off x="179512" y="6452618"/>
            <a:ext cx="1296144" cy="405381"/>
          </a:xfrm>
          <a:prstGeom prst="rect">
            <a:avLst/>
          </a:prstGeom>
          <a:noFill/>
        </p:spPr>
      </p:pic>
      <p:pic>
        <p:nvPicPr>
          <p:cNvPr id="1028" name="Picture 4" descr="D:\Arbeit\Organisation\logo-dt.JPG"/>
          <p:cNvPicPr>
            <a:picLocks noChangeAspect="1" noChangeArrowheads="1"/>
          </p:cNvPicPr>
          <p:nvPr userDrawn="1"/>
        </p:nvPicPr>
        <p:blipFill>
          <a:blip r:embed="rId4" cstate="print"/>
          <a:srcRect/>
          <a:stretch>
            <a:fillRect/>
          </a:stretch>
        </p:blipFill>
        <p:spPr bwMode="auto">
          <a:xfrm>
            <a:off x="7542844" y="44624"/>
            <a:ext cx="1349636" cy="541090"/>
          </a:xfrm>
          <a:prstGeom prst="rect">
            <a:avLst/>
          </a:prstGeom>
          <a:noFill/>
        </p:spPr>
      </p:pic>
    </p:spTree>
    <p:extLst>
      <p:ext uri="{BB962C8B-B14F-4D97-AF65-F5344CB8AC3E}">
        <p14:creationId xmlns:p14="http://schemas.microsoft.com/office/powerpoint/2010/main" val="4095067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5" name="Rechteck 4"/>
          <p:cNvSpPr/>
          <p:nvPr userDrawn="1"/>
        </p:nvSpPr>
        <p:spPr>
          <a:xfrm>
            <a:off x="8192187" y="6478588"/>
            <a:ext cx="762901" cy="307777"/>
          </a:xfrm>
          <a:prstGeom prst="rect">
            <a:avLst/>
          </a:prstGeom>
        </p:spPr>
        <p:txBody>
          <a:bodyPr wrap="none">
            <a:spAutoFit/>
          </a:bodyPr>
          <a:lstStyle/>
          <a:p>
            <a:pPr algn="r">
              <a:defRPr/>
            </a:pPr>
            <a:fld id="{1604E814-3BB0-41B6-9DBC-EB8A971C3979}" type="slidenum">
              <a:rPr lang="de-DE" altLang="de-DE" sz="1400">
                <a:solidFill>
                  <a:srgbClr val="000066"/>
                </a:solidFill>
                <a:latin typeface="Calibri" pitchFamily="34" charset="0"/>
              </a:rPr>
              <a:pPr algn="r">
                <a:defRPr/>
              </a:pPr>
              <a:t>‹Nr.›</a:t>
            </a:fld>
            <a:r>
              <a:rPr lang="de-DE" altLang="de-DE" sz="1400" dirty="0" smtClean="0">
                <a:solidFill>
                  <a:srgbClr val="000066"/>
                </a:solidFill>
                <a:latin typeface="Calibri" pitchFamily="34" charset="0"/>
              </a:rPr>
              <a:t>/30</a:t>
            </a:r>
            <a:endParaRPr lang="de-DE" sz="1400" dirty="0">
              <a:solidFill>
                <a:srgbClr val="000066"/>
              </a:solidFill>
              <a:latin typeface="Calibri" pitchFamily="34" charset="0"/>
            </a:endParaRPr>
          </a:p>
        </p:txBody>
      </p:sp>
      <p:cxnSp>
        <p:nvCxnSpPr>
          <p:cNvPr id="6" name="Gerade Verbindung 5"/>
          <p:cNvCxnSpPr/>
          <p:nvPr userDrawn="1"/>
        </p:nvCxnSpPr>
        <p:spPr>
          <a:xfrm rot="10800000">
            <a:off x="214313" y="642938"/>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rot="10800000">
            <a:off x="214313" y="6429375"/>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142843" y="857232"/>
            <a:ext cx="8786874" cy="5429288"/>
          </a:xfrm>
        </p:spPr>
        <p:txBody>
          <a:bodyPr/>
          <a:lstStyle>
            <a:lvl1pPr marL="342900" indent="-342900">
              <a:spcAft>
                <a:spcPts val="600"/>
              </a:spcAft>
              <a:buFont typeface="Wingdings 2" pitchFamily="18" charset="2"/>
              <a:buChar char=""/>
              <a:defRPr sz="2000">
                <a:solidFill>
                  <a:srgbClr val="000066"/>
                </a:solidFill>
                <a:latin typeface="+mj-lt"/>
              </a:defRPr>
            </a:lvl1pPr>
            <a:lvl2pPr>
              <a:buFont typeface="Arial" pitchFamily="34" charset="0"/>
              <a:buChar char="•"/>
              <a:defRPr sz="2000">
                <a:solidFill>
                  <a:srgbClr val="000066"/>
                </a:solidFill>
                <a:latin typeface="+mj-lt"/>
              </a:defRPr>
            </a:lvl2pPr>
            <a:lvl3pPr>
              <a:buFont typeface="Agfa Rotis Semisans" pitchFamily="34" charset="0"/>
              <a:buChar char="—"/>
              <a:defRPr sz="1800" baseline="0">
                <a:solidFill>
                  <a:srgbClr val="000066"/>
                </a:solidFill>
                <a:latin typeface="+mj-lt"/>
              </a:defRPr>
            </a:lvl3pPr>
            <a:lvl4pPr>
              <a:buFontTx/>
              <a:buBlip>
                <a:blip r:embed="rId2"/>
              </a:buBlip>
              <a:defRPr/>
            </a:lvl4pPr>
            <a:lvl5pPr>
              <a:buFontTx/>
              <a:buBlip>
                <a:blip r:embed="rId2"/>
              </a:buBlip>
              <a:defRPr/>
            </a:lvl5pPr>
          </a:lstStyle>
          <a:p>
            <a:pPr lvl="0"/>
            <a:r>
              <a:rPr lang="de-DE" noProof="0" dirty="0" smtClean="0"/>
              <a:t>Textmasterformat</a:t>
            </a:r>
          </a:p>
          <a:p>
            <a:pPr lvl="1"/>
            <a:r>
              <a:rPr lang="de-DE" noProof="0" dirty="0" smtClean="0"/>
              <a:t>durch Klicken bearbeiten</a:t>
            </a:r>
          </a:p>
          <a:p>
            <a:pPr lvl="2"/>
            <a:r>
              <a:rPr lang="de-DE" noProof="0" dirty="0" smtClean="0"/>
              <a:t>durch klicken bearbeiten</a:t>
            </a:r>
          </a:p>
          <a:p>
            <a:pPr lvl="1"/>
            <a:endParaRPr lang="de-DE" noProof="0" dirty="0" smtClean="0"/>
          </a:p>
          <a:p>
            <a:pPr lvl="2"/>
            <a:endParaRPr lang="de-DE" noProof="0" dirty="0" smtClean="0"/>
          </a:p>
        </p:txBody>
      </p:sp>
      <p:sp>
        <p:nvSpPr>
          <p:cNvPr id="24" name="Titel 1"/>
          <p:cNvSpPr>
            <a:spLocks noGrp="1"/>
          </p:cNvSpPr>
          <p:nvPr>
            <p:ph type="title"/>
          </p:nvPr>
        </p:nvSpPr>
        <p:spPr>
          <a:xfrm>
            <a:off x="142844" y="70844"/>
            <a:ext cx="8229600" cy="189804"/>
          </a:xfrm>
        </p:spPr>
        <p:txBody>
          <a:bodyPr/>
          <a:lstStyle>
            <a:lvl1pPr algn="l">
              <a:defRPr sz="1200" b="1" i="1">
                <a:solidFill>
                  <a:srgbClr val="000066"/>
                </a:solidFill>
                <a:latin typeface="+mj-lt"/>
              </a:defRPr>
            </a:lvl1pPr>
          </a:lstStyle>
          <a:p>
            <a:r>
              <a:rPr lang="de-DE" noProof="0" dirty="0" smtClean="0"/>
              <a:t>Titelmasterformat durch Klicken bearbeiten</a:t>
            </a:r>
            <a:endParaRPr lang="de-DE" noProof="0" dirty="0"/>
          </a:p>
        </p:txBody>
      </p:sp>
      <p:sp>
        <p:nvSpPr>
          <p:cNvPr id="8" name="Rechteck 7"/>
          <p:cNvSpPr/>
          <p:nvPr userDrawn="1"/>
        </p:nvSpPr>
        <p:spPr>
          <a:xfrm>
            <a:off x="1403648" y="6505599"/>
            <a:ext cx="5328592" cy="307777"/>
          </a:xfrm>
          <a:prstGeom prst="rect">
            <a:avLst/>
          </a:prstGeom>
        </p:spPr>
        <p:txBody>
          <a:bodyPr wrap="square">
            <a:spAutoFit/>
          </a:bodyPr>
          <a:lstStyle/>
          <a:p>
            <a:r>
              <a:rPr lang="en-US" sz="1400" kern="1200" dirty="0" smtClean="0">
                <a:solidFill>
                  <a:srgbClr val="000066"/>
                </a:solidFill>
                <a:latin typeface="Arial" charset="0"/>
                <a:ea typeface="+mn-ea"/>
                <a:cs typeface="+mn-cs"/>
              </a:rPr>
              <a:t>Disputation</a:t>
            </a:r>
            <a:r>
              <a:rPr lang="en-US" sz="1400" kern="1200" baseline="0" dirty="0" smtClean="0">
                <a:solidFill>
                  <a:srgbClr val="000066"/>
                </a:solidFill>
                <a:latin typeface="Arial" charset="0"/>
                <a:ea typeface="+mn-ea"/>
                <a:cs typeface="+mn-cs"/>
              </a:rPr>
              <a:t> Jürgen Brünjes</a:t>
            </a:r>
            <a:endParaRPr lang="en-GB" sz="1400" dirty="0">
              <a:solidFill>
                <a:srgbClr val="000066"/>
              </a:solidFill>
            </a:endParaRPr>
          </a:p>
        </p:txBody>
      </p:sp>
      <p:sp>
        <p:nvSpPr>
          <p:cNvPr id="16" name="Textplatzhalter 15"/>
          <p:cNvSpPr>
            <a:spLocks noGrp="1"/>
          </p:cNvSpPr>
          <p:nvPr>
            <p:ph type="body" sz="quarter" idx="10"/>
          </p:nvPr>
        </p:nvSpPr>
        <p:spPr>
          <a:xfrm>
            <a:off x="179512" y="260648"/>
            <a:ext cx="8280920" cy="287338"/>
          </a:xfrm>
        </p:spPr>
        <p:txBody>
          <a:bodyPr/>
          <a:lstStyle>
            <a:lvl1pPr>
              <a:buNone/>
              <a:defRPr kumimoji="0" lang="en-GB" sz="2000" b="0" i="0" u="none" strike="noStrike" kern="0" cap="none" spc="0" normalizeH="0" baseline="0" noProof="0" dirty="0" smtClean="0">
                <a:ln>
                  <a:noFill/>
                </a:ln>
                <a:solidFill>
                  <a:srgbClr val="000066"/>
                </a:solidFill>
                <a:effectLst/>
                <a:uLnTx/>
                <a:uFillTx/>
                <a:latin typeface="+mj-lt"/>
                <a:ea typeface="+mj-ea"/>
                <a:cs typeface="+mj-cs"/>
              </a:defRPr>
            </a:lvl1pPr>
          </a:lstStyle>
          <a:p>
            <a:pPr lvl="0"/>
            <a:endParaRPr lang="en-GB" dirty="0"/>
          </a:p>
        </p:txBody>
      </p:sp>
      <p:pic>
        <p:nvPicPr>
          <p:cNvPr id="1027" name="Picture 3" descr="D:\Arbeit\Organisation\luh_logo_rgb - darkblue.jpg"/>
          <p:cNvPicPr>
            <a:picLocks noChangeAspect="1" noChangeArrowheads="1"/>
          </p:cNvPicPr>
          <p:nvPr userDrawn="1"/>
        </p:nvPicPr>
        <p:blipFill>
          <a:blip r:embed="rId3" cstate="print"/>
          <a:srcRect/>
          <a:stretch>
            <a:fillRect/>
          </a:stretch>
        </p:blipFill>
        <p:spPr bwMode="auto">
          <a:xfrm>
            <a:off x="179512" y="6452618"/>
            <a:ext cx="1296144" cy="405381"/>
          </a:xfrm>
          <a:prstGeom prst="rect">
            <a:avLst/>
          </a:prstGeom>
          <a:noFill/>
        </p:spPr>
      </p:pic>
      <p:pic>
        <p:nvPicPr>
          <p:cNvPr id="1028" name="Picture 4" descr="D:\Arbeit\Organisation\logo-dt.JPG"/>
          <p:cNvPicPr>
            <a:picLocks noChangeAspect="1" noChangeArrowheads="1"/>
          </p:cNvPicPr>
          <p:nvPr userDrawn="1"/>
        </p:nvPicPr>
        <p:blipFill>
          <a:blip r:embed="rId4" cstate="print"/>
          <a:srcRect/>
          <a:stretch>
            <a:fillRect/>
          </a:stretch>
        </p:blipFill>
        <p:spPr bwMode="auto">
          <a:xfrm>
            <a:off x="7542844" y="44624"/>
            <a:ext cx="1349636" cy="541090"/>
          </a:xfrm>
          <a:prstGeom prst="rect">
            <a:avLst/>
          </a:prstGeom>
          <a:noFill/>
        </p:spPr>
      </p:pic>
    </p:spTree>
    <p:extLst>
      <p:ext uri="{BB962C8B-B14F-4D97-AF65-F5344CB8AC3E}">
        <p14:creationId xmlns:p14="http://schemas.microsoft.com/office/powerpoint/2010/main" val="2523807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5" name="Rechteck 4"/>
          <p:cNvSpPr/>
          <p:nvPr userDrawn="1"/>
        </p:nvSpPr>
        <p:spPr>
          <a:xfrm>
            <a:off x="8192187" y="6478588"/>
            <a:ext cx="762901" cy="307777"/>
          </a:xfrm>
          <a:prstGeom prst="rect">
            <a:avLst/>
          </a:prstGeom>
        </p:spPr>
        <p:txBody>
          <a:bodyPr wrap="none">
            <a:spAutoFit/>
          </a:bodyPr>
          <a:lstStyle/>
          <a:p>
            <a:pPr algn="r">
              <a:defRPr/>
            </a:pPr>
            <a:fld id="{1604E814-3BB0-41B6-9DBC-EB8A971C3979}" type="slidenum">
              <a:rPr lang="de-DE" altLang="de-DE" sz="1400">
                <a:solidFill>
                  <a:srgbClr val="000066"/>
                </a:solidFill>
                <a:latin typeface="Calibri" pitchFamily="34" charset="0"/>
              </a:rPr>
              <a:pPr algn="r">
                <a:defRPr/>
              </a:pPr>
              <a:t>‹Nr.›</a:t>
            </a:fld>
            <a:r>
              <a:rPr lang="de-DE" altLang="de-DE" sz="1400" dirty="0" smtClean="0">
                <a:solidFill>
                  <a:srgbClr val="000066"/>
                </a:solidFill>
                <a:latin typeface="Calibri" pitchFamily="34" charset="0"/>
              </a:rPr>
              <a:t>/30</a:t>
            </a:r>
            <a:endParaRPr lang="de-DE" sz="1400" dirty="0">
              <a:solidFill>
                <a:srgbClr val="000066"/>
              </a:solidFill>
              <a:latin typeface="Calibri" pitchFamily="34" charset="0"/>
            </a:endParaRPr>
          </a:p>
        </p:txBody>
      </p:sp>
      <p:cxnSp>
        <p:nvCxnSpPr>
          <p:cNvPr id="6" name="Gerade Verbindung 5"/>
          <p:cNvCxnSpPr/>
          <p:nvPr userDrawn="1"/>
        </p:nvCxnSpPr>
        <p:spPr>
          <a:xfrm rot="10800000">
            <a:off x="214313" y="642938"/>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rot="10800000">
            <a:off x="214313" y="6429375"/>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142843" y="857232"/>
            <a:ext cx="8786874" cy="5429288"/>
          </a:xfrm>
        </p:spPr>
        <p:txBody>
          <a:bodyPr/>
          <a:lstStyle>
            <a:lvl1pPr marL="342900" indent="-342900">
              <a:spcAft>
                <a:spcPts val="600"/>
              </a:spcAft>
              <a:buFont typeface="Wingdings 2" pitchFamily="18" charset="2"/>
              <a:buChar char=""/>
              <a:defRPr sz="2000">
                <a:solidFill>
                  <a:srgbClr val="000066"/>
                </a:solidFill>
                <a:latin typeface="+mj-lt"/>
              </a:defRPr>
            </a:lvl1pPr>
            <a:lvl2pPr>
              <a:buFont typeface="Arial" pitchFamily="34" charset="0"/>
              <a:buChar char="•"/>
              <a:defRPr sz="2000">
                <a:solidFill>
                  <a:srgbClr val="000066"/>
                </a:solidFill>
                <a:latin typeface="+mj-lt"/>
              </a:defRPr>
            </a:lvl2pPr>
            <a:lvl3pPr>
              <a:buFont typeface="Agfa Rotis Semisans" pitchFamily="34" charset="0"/>
              <a:buChar char="—"/>
              <a:defRPr sz="1800" baseline="0">
                <a:solidFill>
                  <a:srgbClr val="000066"/>
                </a:solidFill>
                <a:latin typeface="+mj-lt"/>
              </a:defRPr>
            </a:lvl3pPr>
            <a:lvl4pPr>
              <a:buFontTx/>
              <a:buBlip>
                <a:blip r:embed="rId2"/>
              </a:buBlip>
              <a:defRPr/>
            </a:lvl4pPr>
            <a:lvl5pPr>
              <a:buFontTx/>
              <a:buBlip>
                <a:blip r:embed="rId2"/>
              </a:buBlip>
              <a:defRPr/>
            </a:lvl5pPr>
          </a:lstStyle>
          <a:p>
            <a:pPr lvl="0"/>
            <a:r>
              <a:rPr lang="de-DE" noProof="0" dirty="0" smtClean="0"/>
              <a:t>Textmasterformat</a:t>
            </a:r>
          </a:p>
          <a:p>
            <a:pPr lvl="1"/>
            <a:r>
              <a:rPr lang="de-DE" noProof="0" dirty="0" smtClean="0"/>
              <a:t>durch Klicken bearbeiten</a:t>
            </a:r>
          </a:p>
          <a:p>
            <a:pPr lvl="2"/>
            <a:r>
              <a:rPr lang="de-DE" noProof="0" dirty="0" smtClean="0"/>
              <a:t>durch klicken bearbeiten</a:t>
            </a:r>
          </a:p>
          <a:p>
            <a:pPr lvl="1"/>
            <a:endParaRPr lang="de-DE" noProof="0" dirty="0" smtClean="0"/>
          </a:p>
          <a:p>
            <a:pPr lvl="2"/>
            <a:endParaRPr lang="de-DE" noProof="0" dirty="0" smtClean="0"/>
          </a:p>
        </p:txBody>
      </p:sp>
      <p:sp>
        <p:nvSpPr>
          <p:cNvPr id="24" name="Titel 1"/>
          <p:cNvSpPr>
            <a:spLocks noGrp="1"/>
          </p:cNvSpPr>
          <p:nvPr>
            <p:ph type="title"/>
          </p:nvPr>
        </p:nvSpPr>
        <p:spPr>
          <a:xfrm>
            <a:off x="142844" y="70844"/>
            <a:ext cx="8229600" cy="189804"/>
          </a:xfrm>
        </p:spPr>
        <p:txBody>
          <a:bodyPr/>
          <a:lstStyle>
            <a:lvl1pPr algn="l">
              <a:defRPr sz="1200" b="1" i="1">
                <a:solidFill>
                  <a:srgbClr val="000066"/>
                </a:solidFill>
                <a:latin typeface="+mj-lt"/>
              </a:defRPr>
            </a:lvl1pPr>
          </a:lstStyle>
          <a:p>
            <a:r>
              <a:rPr lang="de-DE" noProof="0" dirty="0" smtClean="0"/>
              <a:t>Titelmasterformat durch Klicken bearbeiten</a:t>
            </a:r>
            <a:endParaRPr lang="de-DE" noProof="0" dirty="0"/>
          </a:p>
        </p:txBody>
      </p:sp>
      <p:sp>
        <p:nvSpPr>
          <p:cNvPr id="8" name="Rechteck 7"/>
          <p:cNvSpPr/>
          <p:nvPr userDrawn="1"/>
        </p:nvSpPr>
        <p:spPr>
          <a:xfrm>
            <a:off x="1403648" y="6505599"/>
            <a:ext cx="5328592" cy="307777"/>
          </a:xfrm>
          <a:prstGeom prst="rect">
            <a:avLst/>
          </a:prstGeom>
        </p:spPr>
        <p:txBody>
          <a:bodyPr wrap="square">
            <a:spAutoFit/>
          </a:bodyPr>
          <a:lstStyle/>
          <a:p>
            <a:r>
              <a:rPr lang="en-US" sz="1400" kern="1200" dirty="0" smtClean="0">
                <a:solidFill>
                  <a:srgbClr val="000066"/>
                </a:solidFill>
                <a:latin typeface="Arial" charset="0"/>
                <a:ea typeface="+mn-ea"/>
                <a:cs typeface="+mn-cs"/>
              </a:rPr>
              <a:t>Disputation</a:t>
            </a:r>
            <a:r>
              <a:rPr lang="en-US" sz="1400" kern="1200" baseline="0" dirty="0" smtClean="0">
                <a:solidFill>
                  <a:srgbClr val="000066"/>
                </a:solidFill>
                <a:latin typeface="Arial" charset="0"/>
                <a:ea typeface="+mn-ea"/>
                <a:cs typeface="+mn-cs"/>
              </a:rPr>
              <a:t> Jürgen Brünjes</a:t>
            </a:r>
            <a:endParaRPr lang="en-GB" sz="1400" dirty="0">
              <a:solidFill>
                <a:srgbClr val="000066"/>
              </a:solidFill>
            </a:endParaRPr>
          </a:p>
        </p:txBody>
      </p:sp>
      <p:sp>
        <p:nvSpPr>
          <p:cNvPr id="16" name="Textplatzhalter 15"/>
          <p:cNvSpPr>
            <a:spLocks noGrp="1"/>
          </p:cNvSpPr>
          <p:nvPr>
            <p:ph type="body" sz="quarter" idx="10"/>
          </p:nvPr>
        </p:nvSpPr>
        <p:spPr>
          <a:xfrm>
            <a:off x="179512" y="260648"/>
            <a:ext cx="8280920" cy="287338"/>
          </a:xfrm>
        </p:spPr>
        <p:txBody>
          <a:bodyPr/>
          <a:lstStyle>
            <a:lvl1pPr>
              <a:buNone/>
              <a:defRPr kumimoji="0" lang="en-GB" sz="2000" b="0" i="0" u="none" strike="noStrike" kern="0" cap="none" spc="0" normalizeH="0" baseline="0" noProof="0" dirty="0" smtClean="0">
                <a:ln>
                  <a:noFill/>
                </a:ln>
                <a:solidFill>
                  <a:srgbClr val="000066"/>
                </a:solidFill>
                <a:effectLst/>
                <a:uLnTx/>
                <a:uFillTx/>
                <a:latin typeface="+mj-lt"/>
                <a:ea typeface="+mj-ea"/>
                <a:cs typeface="+mj-cs"/>
              </a:defRPr>
            </a:lvl1pPr>
          </a:lstStyle>
          <a:p>
            <a:pPr lvl="0"/>
            <a:endParaRPr lang="en-GB" dirty="0"/>
          </a:p>
        </p:txBody>
      </p:sp>
      <p:pic>
        <p:nvPicPr>
          <p:cNvPr id="1027" name="Picture 3" descr="D:\Arbeit\Organisation\luh_logo_rgb - darkblue.jpg"/>
          <p:cNvPicPr>
            <a:picLocks noChangeAspect="1" noChangeArrowheads="1"/>
          </p:cNvPicPr>
          <p:nvPr userDrawn="1"/>
        </p:nvPicPr>
        <p:blipFill>
          <a:blip r:embed="rId3" cstate="print"/>
          <a:srcRect/>
          <a:stretch>
            <a:fillRect/>
          </a:stretch>
        </p:blipFill>
        <p:spPr bwMode="auto">
          <a:xfrm>
            <a:off x="179512" y="6452618"/>
            <a:ext cx="1296144" cy="405381"/>
          </a:xfrm>
          <a:prstGeom prst="rect">
            <a:avLst/>
          </a:prstGeom>
          <a:noFill/>
        </p:spPr>
      </p:pic>
      <p:pic>
        <p:nvPicPr>
          <p:cNvPr id="1028" name="Picture 4" descr="D:\Arbeit\Organisation\logo-dt.JPG"/>
          <p:cNvPicPr>
            <a:picLocks noChangeAspect="1" noChangeArrowheads="1"/>
          </p:cNvPicPr>
          <p:nvPr userDrawn="1"/>
        </p:nvPicPr>
        <p:blipFill>
          <a:blip r:embed="rId4" cstate="print"/>
          <a:srcRect/>
          <a:stretch>
            <a:fillRect/>
          </a:stretch>
        </p:blipFill>
        <p:spPr bwMode="auto">
          <a:xfrm>
            <a:off x="7542844" y="44624"/>
            <a:ext cx="1349636" cy="541090"/>
          </a:xfrm>
          <a:prstGeom prst="rect">
            <a:avLst/>
          </a:prstGeom>
          <a:noFill/>
        </p:spPr>
      </p:pic>
    </p:spTree>
    <p:extLst>
      <p:ext uri="{BB962C8B-B14F-4D97-AF65-F5344CB8AC3E}">
        <p14:creationId xmlns:p14="http://schemas.microsoft.com/office/powerpoint/2010/main" val="40248632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5" name="Rechteck 4"/>
          <p:cNvSpPr/>
          <p:nvPr userDrawn="1"/>
        </p:nvSpPr>
        <p:spPr>
          <a:xfrm>
            <a:off x="8192187" y="6478588"/>
            <a:ext cx="762901" cy="307777"/>
          </a:xfrm>
          <a:prstGeom prst="rect">
            <a:avLst/>
          </a:prstGeom>
        </p:spPr>
        <p:txBody>
          <a:bodyPr wrap="none">
            <a:spAutoFit/>
          </a:bodyPr>
          <a:lstStyle/>
          <a:p>
            <a:pPr algn="r">
              <a:defRPr/>
            </a:pPr>
            <a:fld id="{1604E814-3BB0-41B6-9DBC-EB8A971C3979}" type="slidenum">
              <a:rPr lang="de-DE" altLang="de-DE" sz="1400">
                <a:solidFill>
                  <a:srgbClr val="000066"/>
                </a:solidFill>
                <a:latin typeface="Calibri" pitchFamily="34" charset="0"/>
              </a:rPr>
              <a:pPr algn="r">
                <a:defRPr/>
              </a:pPr>
              <a:t>‹Nr.›</a:t>
            </a:fld>
            <a:r>
              <a:rPr lang="de-DE" altLang="de-DE" sz="1400" dirty="0" smtClean="0">
                <a:solidFill>
                  <a:srgbClr val="000066"/>
                </a:solidFill>
                <a:latin typeface="Calibri" pitchFamily="34" charset="0"/>
              </a:rPr>
              <a:t>/30</a:t>
            </a:r>
            <a:endParaRPr lang="de-DE" sz="1400" dirty="0">
              <a:solidFill>
                <a:srgbClr val="000066"/>
              </a:solidFill>
              <a:latin typeface="Calibri" pitchFamily="34" charset="0"/>
            </a:endParaRPr>
          </a:p>
        </p:txBody>
      </p:sp>
      <p:cxnSp>
        <p:nvCxnSpPr>
          <p:cNvPr id="6" name="Gerade Verbindung 5"/>
          <p:cNvCxnSpPr/>
          <p:nvPr userDrawn="1"/>
        </p:nvCxnSpPr>
        <p:spPr>
          <a:xfrm rot="10800000">
            <a:off x="214313" y="642938"/>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rot="10800000">
            <a:off x="214313" y="6429375"/>
            <a:ext cx="8643937" cy="0"/>
          </a:xfrm>
          <a:prstGeom prst="line">
            <a:avLst/>
          </a:prstGeom>
          <a:ln w="12700">
            <a:solidFill>
              <a:srgbClr val="0F0985"/>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142843" y="857232"/>
            <a:ext cx="8786874" cy="5429288"/>
          </a:xfrm>
        </p:spPr>
        <p:txBody>
          <a:bodyPr/>
          <a:lstStyle>
            <a:lvl1pPr marL="342900" indent="-342900">
              <a:spcAft>
                <a:spcPts val="600"/>
              </a:spcAft>
              <a:buFont typeface="Wingdings 2" pitchFamily="18" charset="2"/>
              <a:buChar char=""/>
              <a:defRPr sz="2000">
                <a:solidFill>
                  <a:srgbClr val="000066"/>
                </a:solidFill>
                <a:latin typeface="+mj-lt"/>
              </a:defRPr>
            </a:lvl1pPr>
            <a:lvl2pPr>
              <a:buFont typeface="Arial" pitchFamily="34" charset="0"/>
              <a:buChar char="•"/>
              <a:defRPr sz="2000">
                <a:solidFill>
                  <a:srgbClr val="000066"/>
                </a:solidFill>
                <a:latin typeface="+mj-lt"/>
              </a:defRPr>
            </a:lvl2pPr>
            <a:lvl3pPr>
              <a:buFont typeface="Agfa Rotis Semisans" pitchFamily="34" charset="0"/>
              <a:buChar char="—"/>
              <a:defRPr sz="1800" baseline="0">
                <a:solidFill>
                  <a:srgbClr val="000066"/>
                </a:solidFill>
                <a:latin typeface="+mj-lt"/>
              </a:defRPr>
            </a:lvl3pPr>
            <a:lvl4pPr>
              <a:buFontTx/>
              <a:buBlip>
                <a:blip r:embed="rId2"/>
              </a:buBlip>
              <a:defRPr/>
            </a:lvl4pPr>
            <a:lvl5pPr>
              <a:buFontTx/>
              <a:buBlip>
                <a:blip r:embed="rId2"/>
              </a:buBlip>
              <a:defRPr/>
            </a:lvl5pPr>
          </a:lstStyle>
          <a:p>
            <a:pPr lvl="0"/>
            <a:r>
              <a:rPr lang="de-DE" noProof="0" dirty="0" smtClean="0"/>
              <a:t>Textmasterformat</a:t>
            </a:r>
          </a:p>
          <a:p>
            <a:pPr lvl="1"/>
            <a:r>
              <a:rPr lang="de-DE" noProof="0" dirty="0" smtClean="0"/>
              <a:t>durch Klicken bearbeiten</a:t>
            </a:r>
          </a:p>
          <a:p>
            <a:pPr lvl="2"/>
            <a:r>
              <a:rPr lang="de-DE" noProof="0" dirty="0" smtClean="0"/>
              <a:t>durch klicken bearbeiten</a:t>
            </a:r>
          </a:p>
          <a:p>
            <a:pPr lvl="1"/>
            <a:endParaRPr lang="de-DE" noProof="0" dirty="0" smtClean="0"/>
          </a:p>
          <a:p>
            <a:pPr lvl="2"/>
            <a:endParaRPr lang="de-DE" noProof="0" dirty="0" smtClean="0"/>
          </a:p>
        </p:txBody>
      </p:sp>
      <p:sp>
        <p:nvSpPr>
          <p:cNvPr id="24" name="Titel 1"/>
          <p:cNvSpPr>
            <a:spLocks noGrp="1"/>
          </p:cNvSpPr>
          <p:nvPr>
            <p:ph type="title"/>
          </p:nvPr>
        </p:nvSpPr>
        <p:spPr>
          <a:xfrm>
            <a:off x="142844" y="70844"/>
            <a:ext cx="8229600" cy="189804"/>
          </a:xfrm>
        </p:spPr>
        <p:txBody>
          <a:bodyPr/>
          <a:lstStyle>
            <a:lvl1pPr algn="l">
              <a:defRPr sz="1200" b="1" i="1">
                <a:solidFill>
                  <a:srgbClr val="000066"/>
                </a:solidFill>
                <a:latin typeface="+mj-lt"/>
              </a:defRPr>
            </a:lvl1pPr>
          </a:lstStyle>
          <a:p>
            <a:r>
              <a:rPr lang="de-DE" noProof="0" dirty="0" smtClean="0"/>
              <a:t>Titelmasterformat durch Klicken bearbeiten</a:t>
            </a:r>
            <a:endParaRPr lang="de-DE" noProof="0" dirty="0"/>
          </a:p>
        </p:txBody>
      </p:sp>
      <p:sp>
        <p:nvSpPr>
          <p:cNvPr id="8" name="Rechteck 7"/>
          <p:cNvSpPr/>
          <p:nvPr userDrawn="1"/>
        </p:nvSpPr>
        <p:spPr>
          <a:xfrm>
            <a:off x="1403648" y="6505599"/>
            <a:ext cx="5328592" cy="307777"/>
          </a:xfrm>
          <a:prstGeom prst="rect">
            <a:avLst/>
          </a:prstGeom>
        </p:spPr>
        <p:txBody>
          <a:bodyPr wrap="square">
            <a:spAutoFit/>
          </a:bodyPr>
          <a:lstStyle/>
          <a:p>
            <a:r>
              <a:rPr lang="en-US" sz="1400" kern="1200" dirty="0" smtClean="0">
                <a:solidFill>
                  <a:srgbClr val="000066"/>
                </a:solidFill>
                <a:latin typeface="Arial" charset="0"/>
                <a:ea typeface="+mn-ea"/>
                <a:cs typeface="+mn-cs"/>
              </a:rPr>
              <a:t>Disputation</a:t>
            </a:r>
            <a:r>
              <a:rPr lang="en-US" sz="1400" kern="1200" baseline="0" dirty="0" smtClean="0">
                <a:solidFill>
                  <a:srgbClr val="000066"/>
                </a:solidFill>
                <a:latin typeface="Arial" charset="0"/>
                <a:ea typeface="+mn-ea"/>
                <a:cs typeface="+mn-cs"/>
              </a:rPr>
              <a:t> Jürgen Brünjes</a:t>
            </a:r>
            <a:endParaRPr lang="en-GB" sz="1400" dirty="0">
              <a:solidFill>
                <a:srgbClr val="000066"/>
              </a:solidFill>
            </a:endParaRPr>
          </a:p>
        </p:txBody>
      </p:sp>
      <p:sp>
        <p:nvSpPr>
          <p:cNvPr id="16" name="Textplatzhalter 15"/>
          <p:cNvSpPr>
            <a:spLocks noGrp="1"/>
          </p:cNvSpPr>
          <p:nvPr>
            <p:ph type="body" sz="quarter" idx="10"/>
          </p:nvPr>
        </p:nvSpPr>
        <p:spPr>
          <a:xfrm>
            <a:off x="179512" y="260648"/>
            <a:ext cx="8280920" cy="287338"/>
          </a:xfrm>
        </p:spPr>
        <p:txBody>
          <a:bodyPr/>
          <a:lstStyle>
            <a:lvl1pPr>
              <a:buNone/>
              <a:defRPr kumimoji="0" lang="en-GB" sz="2000" b="0" i="0" u="none" strike="noStrike" kern="0" cap="none" spc="0" normalizeH="0" baseline="0" noProof="0" dirty="0" smtClean="0">
                <a:ln>
                  <a:noFill/>
                </a:ln>
                <a:solidFill>
                  <a:srgbClr val="000066"/>
                </a:solidFill>
                <a:effectLst/>
                <a:uLnTx/>
                <a:uFillTx/>
                <a:latin typeface="+mj-lt"/>
                <a:ea typeface="+mj-ea"/>
                <a:cs typeface="+mj-cs"/>
              </a:defRPr>
            </a:lvl1pPr>
          </a:lstStyle>
          <a:p>
            <a:pPr lvl="0"/>
            <a:endParaRPr lang="en-GB" dirty="0"/>
          </a:p>
        </p:txBody>
      </p:sp>
      <p:pic>
        <p:nvPicPr>
          <p:cNvPr id="1027" name="Picture 3" descr="D:\Arbeit\Organisation\luh_logo_rgb - darkblue.jpg"/>
          <p:cNvPicPr>
            <a:picLocks noChangeAspect="1" noChangeArrowheads="1"/>
          </p:cNvPicPr>
          <p:nvPr userDrawn="1"/>
        </p:nvPicPr>
        <p:blipFill>
          <a:blip r:embed="rId3" cstate="print"/>
          <a:srcRect/>
          <a:stretch>
            <a:fillRect/>
          </a:stretch>
        </p:blipFill>
        <p:spPr bwMode="auto">
          <a:xfrm>
            <a:off x="179512" y="6452618"/>
            <a:ext cx="1296144" cy="405381"/>
          </a:xfrm>
          <a:prstGeom prst="rect">
            <a:avLst/>
          </a:prstGeom>
          <a:noFill/>
        </p:spPr>
      </p:pic>
      <p:pic>
        <p:nvPicPr>
          <p:cNvPr id="1028" name="Picture 4" descr="D:\Arbeit\Organisation\logo-dt.JPG"/>
          <p:cNvPicPr>
            <a:picLocks noChangeAspect="1" noChangeArrowheads="1"/>
          </p:cNvPicPr>
          <p:nvPr userDrawn="1"/>
        </p:nvPicPr>
        <p:blipFill>
          <a:blip r:embed="rId4" cstate="print"/>
          <a:srcRect/>
          <a:stretch>
            <a:fillRect/>
          </a:stretch>
        </p:blipFill>
        <p:spPr bwMode="auto">
          <a:xfrm>
            <a:off x="7542844" y="44624"/>
            <a:ext cx="1349636" cy="541090"/>
          </a:xfrm>
          <a:prstGeom prst="rect">
            <a:avLst/>
          </a:prstGeom>
          <a:noFill/>
        </p:spPr>
      </p:pic>
    </p:spTree>
    <p:extLst>
      <p:ext uri="{BB962C8B-B14F-4D97-AF65-F5344CB8AC3E}">
        <p14:creationId xmlns:p14="http://schemas.microsoft.com/office/powerpoint/2010/main" val="21577821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noProof="0"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AB1954-415E-4FB2-92E0-BE56C8C673C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72" r:id="rId1"/>
    <p:sldLayoutId id="2147483678" r:id="rId2"/>
    <p:sldLayoutId id="2147483675" r:id="rId3"/>
    <p:sldLayoutId id="2147483676" r:id="rId4"/>
    <p:sldLayoutId id="2147483677" r:id="rId5"/>
    <p:sldLayoutId id="2147483679" r:id="rId6"/>
    <p:sldLayoutId id="2147483680" r:id="rId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Dokument1.docx"/><Relationship Id="rId4"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Dokument2.docx"/><Relationship Id="rId4"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Dokument3.docx"/><Relationship Id="rId4" Type="http://schemas.openxmlformats.org/officeDocument/2006/relationships/image" Target="../media/image1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Inhaltsplatzhalter 1"/>
          <p:cNvSpPr>
            <a:spLocks noGrp="1"/>
          </p:cNvSpPr>
          <p:nvPr>
            <p:ph idx="1"/>
          </p:nvPr>
        </p:nvSpPr>
        <p:spPr>
          <a:xfrm>
            <a:off x="142875" y="857250"/>
            <a:ext cx="8786813" cy="5429250"/>
          </a:xfrm>
        </p:spPr>
        <p:txBody>
          <a:bodyPr/>
          <a:lstStyle/>
          <a:p>
            <a:pPr algn="ctr" eaLnBrk="1" hangingPunct="1">
              <a:buFont typeface="Wingdings 2" pitchFamily="18" charset="2"/>
              <a:buNone/>
            </a:pPr>
            <a:endParaRPr lang="en-GB" dirty="0" smtClean="0">
              <a:latin typeface="+mn-lt"/>
            </a:endParaRPr>
          </a:p>
          <a:p>
            <a:pPr algn="ctr" eaLnBrk="1" hangingPunct="1">
              <a:spcAft>
                <a:spcPct val="0"/>
              </a:spcAft>
              <a:buFont typeface="Wingdings 2" pitchFamily="18" charset="2"/>
              <a:buNone/>
            </a:pPr>
            <a:endParaRPr lang="en-GB" dirty="0" smtClean="0">
              <a:latin typeface="+mn-lt"/>
            </a:endParaRPr>
          </a:p>
          <a:p>
            <a:pPr algn="ctr">
              <a:buNone/>
            </a:pPr>
            <a:r>
              <a:rPr lang="de-DE" sz="2800" dirty="0" err="1"/>
              <a:t>Necessity</a:t>
            </a:r>
            <a:r>
              <a:rPr lang="de-DE" sz="2800" dirty="0"/>
              <a:t> </a:t>
            </a:r>
            <a:r>
              <a:rPr lang="de-DE" sz="2800" dirty="0" err="1"/>
              <a:t>and</a:t>
            </a:r>
            <a:r>
              <a:rPr lang="de-DE" sz="2800" dirty="0"/>
              <a:t> </a:t>
            </a:r>
            <a:r>
              <a:rPr lang="de-DE" sz="2800" dirty="0" err="1"/>
              <a:t>opportunity</a:t>
            </a:r>
            <a:r>
              <a:rPr lang="de-DE" sz="2800" dirty="0"/>
              <a:t> </a:t>
            </a:r>
            <a:r>
              <a:rPr lang="de-DE" sz="2800" dirty="0" err="1"/>
              <a:t>entrepreneurship</a:t>
            </a:r>
            <a:r>
              <a:rPr lang="de-DE" sz="2800" dirty="0"/>
              <a:t> in rural Vietnam – </a:t>
            </a:r>
            <a:r>
              <a:rPr lang="de-DE" sz="2800" dirty="0" err="1"/>
              <a:t>characteristics</a:t>
            </a:r>
            <a:r>
              <a:rPr lang="de-DE" sz="2800" dirty="0"/>
              <a:t> </a:t>
            </a:r>
            <a:r>
              <a:rPr lang="de-DE" sz="2800" dirty="0" err="1"/>
              <a:t>and</a:t>
            </a:r>
            <a:r>
              <a:rPr lang="de-DE" sz="2800" dirty="0"/>
              <a:t> </a:t>
            </a:r>
            <a:r>
              <a:rPr lang="de-DE" sz="2800" dirty="0" err="1"/>
              <a:t>performance</a:t>
            </a:r>
            <a:r>
              <a:rPr lang="en-US" sz="2800" dirty="0" smtClean="0"/>
              <a:t>	</a:t>
            </a:r>
          </a:p>
          <a:p>
            <a:pPr algn="ctr">
              <a:buNone/>
            </a:pPr>
            <a:r>
              <a:rPr lang="en-US" b="1" dirty="0" smtClean="0">
                <a:latin typeface="+mn-lt"/>
              </a:rPr>
              <a:t/>
            </a:r>
            <a:br>
              <a:rPr lang="en-US" b="1" dirty="0" smtClean="0">
                <a:latin typeface="+mn-lt"/>
              </a:rPr>
            </a:br>
            <a:endParaRPr lang="en-GB" dirty="0" smtClean="0">
              <a:latin typeface="+mn-lt"/>
            </a:endParaRPr>
          </a:p>
          <a:p>
            <a:pPr algn="ctr" eaLnBrk="1" hangingPunct="1">
              <a:spcAft>
                <a:spcPct val="0"/>
              </a:spcAft>
              <a:buNone/>
            </a:pPr>
            <a:r>
              <a:rPr lang="de-DE" sz="2000" dirty="0" smtClean="0"/>
              <a:t>Prof. Dr. Javier Revilla Diez</a:t>
            </a:r>
          </a:p>
          <a:p>
            <a:pPr algn="ctr" eaLnBrk="1" hangingPunct="1">
              <a:spcAft>
                <a:spcPct val="0"/>
              </a:spcAft>
              <a:buNone/>
            </a:pPr>
            <a:r>
              <a:rPr lang="de-DE" sz="2000" dirty="0" smtClean="0"/>
              <a:t>Dipl. Geogr. Jürgen Brünjes</a:t>
            </a:r>
            <a:endParaRPr lang="en-GB" sz="2000" dirty="0" smtClean="0">
              <a:latin typeface="+mn-lt"/>
            </a:endParaRPr>
          </a:p>
          <a:p>
            <a:pPr algn="ctr" eaLnBrk="1" hangingPunct="1">
              <a:spcAft>
                <a:spcPct val="0"/>
              </a:spcAft>
              <a:buNone/>
            </a:pPr>
            <a:endParaRPr lang="de-DE" sz="2000" b="1" dirty="0" smtClean="0"/>
          </a:p>
          <a:p>
            <a:pPr algn="ctr" eaLnBrk="1" hangingPunct="1">
              <a:spcAft>
                <a:spcPct val="0"/>
              </a:spcAft>
              <a:buNone/>
            </a:pPr>
            <a:r>
              <a:rPr lang="de-DE" sz="1400" dirty="0" smtClean="0"/>
              <a:t>Internationale Expertinnen- und Expertentagung: </a:t>
            </a:r>
          </a:p>
          <a:p>
            <a:pPr algn="ctr" eaLnBrk="1" hangingPunct="1">
              <a:spcAft>
                <a:spcPct val="0"/>
              </a:spcAft>
              <a:buNone/>
            </a:pPr>
            <a:r>
              <a:rPr lang="de-DE" sz="1400" dirty="0" smtClean="0"/>
              <a:t>Arbeitsbeziehungen und Arbeitsmarkt in Vietnam</a:t>
            </a:r>
          </a:p>
          <a:p>
            <a:pPr algn="ctr" eaLnBrk="1" hangingPunct="1">
              <a:spcAft>
                <a:spcPct val="0"/>
              </a:spcAft>
              <a:buFont typeface="Wingdings 2" pitchFamily="18" charset="2"/>
              <a:buNone/>
            </a:pPr>
            <a:endParaRPr lang="en-GB" sz="2000" dirty="0" smtClean="0">
              <a:latin typeface="+mn-lt"/>
            </a:endParaRPr>
          </a:p>
          <a:p>
            <a:pPr algn="ctr" eaLnBrk="1" hangingPunct="1">
              <a:spcAft>
                <a:spcPct val="0"/>
              </a:spcAft>
              <a:buNone/>
            </a:pPr>
            <a:r>
              <a:rPr lang="en-US" sz="1600" dirty="0" smtClean="0"/>
              <a:t>Institute of Economic and Cultural Geography</a:t>
            </a:r>
          </a:p>
          <a:p>
            <a:pPr algn="ctr" eaLnBrk="1" hangingPunct="1">
              <a:spcAft>
                <a:spcPct val="0"/>
              </a:spcAft>
              <a:buNone/>
            </a:pPr>
            <a:r>
              <a:rPr lang="de-DE" sz="1600" dirty="0" smtClean="0"/>
              <a:t>Leibniz Universität Hannover</a:t>
            </a:r>
            <a:endParaRPr lang="en-GB" sz="1600" dirty="0" smtClean="0">
              <a:latin typeface="+mn-lt"/>
            </a:endParaRPr>
          </a:p>
          <a:p>
            <a:pPr algn="ctr" eaLnBrk="1" hangingPunct="1">
              <a:spcAft>
                <a:spcPct val="0"/>
              </a:spcAft>
              <a:buFont typeface="Wingdings 2" pitchFamily="18" charset="2"/>
              <a:buNone/>
            </a:pPr>
            <a:r>
              <a:rPr lang="en-GB" sz="1600" dirty="0" smtClean="0">
                <a:latin typeface="+mn-lt"/>
              </a:rPr>
              <a:t>08/10/2012</a:t>
            </a:r>
          </a:p>
          <a:p>
            <a:pPr algn="ctr" eaLnBrk="1" hangingPunct="1">
              <a:buFont typeface="Wingdings 2" pitchFamily="18" charset="2"/>
              <a:buNone/>
            </a:pPr>
            <a:endParaRPr lang="en-GB" dirty="0" smtClean="0">
              <a:latin typeface="+mn-lt"/>
            </a:endParaRPr>
          </a:p>
        </p:txBody>
      </p:sp>
      <p:sp>
        <p:nvSpPr>
          <p:cNvPr id="3075" name="Titel 2"/>
          <p:cNvSpPr>
            <a:spLocks noGrp="1"/>
          </p:cNvSpPr>
          <p:nvPr>
            <p:ph type="title"/>
          </p:nvPr>
        </p:nvSpPr>
        <p:spPr>
          <a:xfrm>
            <a:off x="142875" y="142875"/>
            <a:ext cx="8229600" cy="428625"/>
          </a:xfrm>
        </p:spPr>
        <p:txBody>
          <a:bodyPr/>
          <a:lstStyle/>
          <a:p>
            <a:pPr eaLnBrk="1" hangingPunct="1"/>
            <a:endParaRPr lang="de-DE" smtClean="0"/>
          </a:p>
        </p:txBody>
      </p:sp>
      <p:sp>
        <p:nvSpPr>
          <p:cNvPr id="4" name="Rechteck 3"/>
          <p:cNvSpPr/>
          <p:nvPr/>
        </p:nvSpPr>
        <p:spPr bwMode="auto">
          <a:xfrm>
            <a:off x="0" y="6453336"/>
            <a:ext cx="5508104" cy="332656"/>
          </a:xfrm>
          <a:prstGeom prst="rect">
            <a:avLst/>
          </a:prstGeom>
          <a:solidFill>
            <a:schemeClr val="bg1"/>
          </a:solidFill>
          <a:ln w="9525">
            <a:noFill/>
            <a:miter lim="800000"/>
            <a:headEnd/>
            <a:tailEnd/>
          </a:ln>
          <a:effectLst/>
        </p:spPr>
        <p:txBody>
          <a:bodyPr wrap="none" rtlCol="0" anchor="ctr"/>
          <a:lstStyle/>
          <a:p>
            <a:pPr algn="ctr"/>
            <a:endParaRPr lang="en-GB" dirty="0">
              <a:latin typeface="Times New Roman" pitchFamily="18" charset="0"/>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err="1" smtClean="0"/>
              <a:t>Results</a:t>
            </a:r>
            <a:r>
              <a:rPr lang="de-DE" dirty="0" smtClean="0"/>
              <a:t> </a:t>
            </a:r>
            <a:r>
              <a:rPr lang="de-DE" dirty="0" err="1" smtClean="0"/>
              <a:t>for</a:t>
            </a:r>
            <a:r>
              <a:rPr lang="de-DE" dirty="0" smtClean="0"/>
              <a:t> </a:t>
            </a:r>
            <a:r>
              <a:rPr lang="de-DE" dirty="0" err="1" smtClean="0"/>
              <a:t>developed</a:t>
            </a:r>
            <a:r>
              <a:rPr lang="de-DE" dirty="0" smtClean="0"/>
              <a:t> countries</a:t>
            </a:r>
          </a:p>
          <a:p>
            <a:pPr lvl="1"/>
            <a:r>
              <a:rPr lang="de-DE" dirty="0" err="1" smtClean="0"/>
              <a:t>Two</a:t>
            </a:r>
            <a:r>
              <a:rPr lang="de-DE" dirty="0" smtClean="0"/>
              <a:t> </a:t>
            </a:r>
            <a:r>
              <a:rPr lang="de-DE" dirty="0" err="1"/>
              <a:t>types</a:t>
            </a:r>
            <a:r>
              <a:rPr lang="de-DE" dirty="0"/>
              <a:t> </a:t>
            </a:r>
            <a:r>
              <a:rPr lang="de-DE" dirty="0" err="1"/>
              <a:t>of</a:t>
            </a:r>
            <a:r>
              <a:rPr lang="de-DE" dirty="0"/>
              <a:t> </a:t>
            </a:r>
            <a:r>
              <a:rPr lang="de-DE" dirty="0" err="1"/>
              <a:t>entrepreneurs</a:t>
            </a:r>
            <a:r>
              <a:rPr lang="de-DE" dirty="0"/>
              <a:t> </a:t>
            </a:r>
            <a:r>
              <a:rPr lang="de-DE" dirty="0" err="1"/>
              <a:t>differ</a:t>
            </a:r>
            <a:r>
              <a:rPr lang="de-DE" dirty="0"/>
              <a:t> </a:t>
            </a:r>
            <a:r>
              <a:rPr lang="de-DE" dirty="0" smtClean="0"/>
              <a:t>in </a:t>
            </a:r>
            <a:r>
              <a:rPr lang="de-DE" dirty="0" err="1"/>
              <a:t>their</a:t>
            </a:r>
            <a:r>
              <a:rPr lang="de-DE" dirty="0"/>
              <a:t> </a:t>
            </a:r>
            <a:r>
              <a:rPr lang="de-DE" dirty="0" err="1"/>
              <a:t>socio-economic</a:t>
            </a:r>
            <a:r>
              <a:rPr lang="de-DE" dirty="0"/>
              <a:t> </a:t>
            </a:r>
            <a:r>
              <a:rPr lang="de-DE" dirty="0" err="1" smtClean="0"/>
              <a:t>characteristics</a:t>
            </a:r>
            <a:endParaRPr lang="de-DE" dirty="0"/>
          </a:p>
          <a:p>
            <a:pPr lvl="1"/>
            <a:r>
              <a:rPr lang="de-DE" dirty="0" err="1" smtClean="0"/>
              <a:t>Opportunity</a:t>
            </a:r>
            <a:r>
              <a:rPr lang="de-DE" dirty="0" smtClean="0"/>
              <a:t> </a:t>
            </a:r>
            <a:r>
              <a:rPr lang="de-DE" dirty="0" err="1"/>
              <a:t>entrepreneurs</a:t>
            </a:r>
            <a:r>
              <a:rPr lang="de-DE" dirty="0"/>
              <a:t> </a:t>
            </a:r>
            <a:r>
              <a:rPr lang="de-DE" dirty="0" err="1"/>
              <a:t>are</a:t>
            </a:r>
            <a:r>
              <a:rPr lang="de-DE" dirty="0"/>
              <a:t> </a:t>
            </a:r>
            <a:r>
              <a:rPr lang="de-DE" dirty="0" err="1"/>
              <a:t>more</a:t>
            </a:r>
            <a:r>
              <a:rPr lang="de-DE" dirty="0"/>
              <a:t> </a:t>
            </a:r>
            <a:r>
              <a:rPr lang="de-DE" dirty="0" smtClean="0"/>
              <a:t>innovative. </a:t>
            </a:r>
            <a:endParaRPr lang="de-DE" dirty="0"/>
          </a:p>
          <a:p>
            <a:pPr lvl="1"/>
            <a:r>
              <a:rPr lang="de-DE" dirty="0" err="1" smtClean="0"/>
              <a:t>Opportunity</a:t>
            </a:r>
            <a:r>
              <a:rPr lang="de-DE" dirty="0" smtClean="0"/>
              <a:t> </a:t>
            </a:r>
            <a:r>
              <a:rPr lang="de-DE" dirty="0" err="1" smtClean="0"/>
              <a:t>entrepreneurs</a:t>
            </a:r>
            <a:r>
              <a:rPr lang="de-DE" dirty="0" smtClean="0"/>
              <a:t> </a:t>
            </a:r>
            <a:r>
              <a:rPr lang="de-DE" dirty="0" err="1" smtClean="0"/>
              <a:t>are</a:t>
            </a:r>
            <a:r>
              <a:rPr lang="de-DE" dirty="0" smtClean="0"/>
              <a:t> </a:t>
            </a:r>
            <a:r>
              <a:rPr lang="de-DE" dirty="0" err="1" smtClean="0"/>
              <a:t>more</a:t>
            </a:r>
            <a:r>
              <a:rPr lang="de-DE" dirty="0" smtClean="0"/>
              <a:t> </a:t>
            </a:r>
            <a:r>
              <a:rPr lang="de-DE" dirty="0" err="1" smtClean="0"/>
              <a:t>successful</a:t>
            </a:r>
            <a:endParaRPr lang="de-DE" dirty="0" smtClean="0"/>
          </a:p>
          <a:p>
            <a:pPr marL="457200" lvl="1" indent="0">
              <a:buNone/>
            </a:pPr>
            <a:r>
              <a:rPr lang="en-GB" dirty="0" smtClean="0"/>
              <a:t>(</a:t>
            </a:r>
            <a:r>
              <a:rPr lang="en-GB" dirty="0" err="1"/>
              <a:t>Amit</a:t>
            </a:r>
            <a:r>
              <a:rPr lang="en-GB" dirty="0"/>
              <a:t> and Muller, 1995; Arias and Pena, 2010; Block and Wagner, 2010)</a:t>
            </a:r>
            <a:endParaRPr lang="de-DE" dirty="0" smtClean="0"/>
          </a:p>
          <a:p>
            <a:endParaRPr lang="en-GB" dirty="0" smtClean="0"/>
          </a:p>
          <a:p>
            <a:r>
              <a:rPr lang="en-GB" dirty="0" smtClean="0"/>
              <a:t>Implications for developing countries</a:t>
            </a:r>
            <a:endParaRPr lang="en-GB" dirty="0"/>
          </a:p>
          <a:p>
            <a:pPr lvl="1"/>
            <a:r>
              <a:rPr lang="de-DE" dirty="0" err="1"/>
              <a:t>Opportunity</a:t>
            </a:r>
            <a:r>
              <a:rPr lang="de-DE" dirty="0"/>
              <a:t> </a:t>
            </a:r>
            <a:r>
              <a:rPr lang="de-DE" dirty="0" err="1"/>
              <a:t>entrepreneurs</a:t>
            </a:r>
            <a:r>
              <a:rPr lang="de-DE" dirty="0"/>
              <a:t> </a:t>
            </a:r>
            <a:r>
              <a:rPr lang="de-DE" dirty="0" err="1" smtClean="0"/>
              <a:t>as</a:t>
            </a:r>
            <a:r>
              <a:rPr lang="de-DE" dirty="0" smtClean="0"/>
              <a:t> </a:t>
            </a:r>
            <a:r>
              <a:rPr lang="de-DE" dirty="0" err="1"/>
              <a:t>drivers</a:t>
            </a:r>
            <a:r>
              <a:rPr lang="de-DE" dirty="0"/>
              <a:t> </a:t>
            </a:r>
            <a:r>
              <a:rPr lang="de-DE" dirty="0" err="1"/>
              <a:t>of</a:t>
            </a:r>
            <a:r>
              <a:rPr lang="de-DE" dirty="0"/>
              <a:t> </a:t>
            </a:r>
            <a:r>
              <a:rPr lang="de-DE" dirty="0" err="1"/>
              <a:t>structural</a:t>
            </a:r>
            <a:r>
              <a:rPr lang="de-DE" dirty="0"/>
              <a:t> </a:t>
            </a:r>
            <a:r>
              <a:rPr lang="de-DE" dirty="0" err="1"/>
              <a:t>change</a:t>
            </a:r>
            <a:r>
              <a:rPr lang="de-DE" dirty="0"/>
              <a:t> in </a:t>
            </a:r>
            <a:r>
              <a:rPr lang="de-DE" dirty="0" err="1"/>
              <a:t>developing</a:t>
            </a:r>
            <a:r>
              <a:rPr lang="de-DE" dirty="0"/>
              <a:t> </a:t>
            </a:r>
            <a:r>
              <a:rPr lang="de-DE" dirty="0" smtClean="0"/>
              <a:t>countries? </a:t>
            </a:r>
          </a:p>
          <a:p>
            <a:pPr marL="457200" lvl="1" indent="0">
              <a:buNone/>
            </a:pPr>
            <a:r>
              <a:rPr lang="de-DE" dirty="0" smtClean="0"/>
              <a:t>(</a:t>
            </a:r>
            <a:r>
              <a:rPr lang="de-DE" dirty="0"/>
              <a:t>Gries </a:t>
            </a:r>
            <a:r>
              <a:rPr lang="de-DE" dirty="0" err="1"/>
              <a:t>and</a:t>
            </a:r>
            <a:r>
              <a:rPr lang="de-DE" dirty="0"/>
              <a:t> </a:t>
            </a:r>
            <a:r>
              <a:rPr lang="de-DE" dirty="0" err="1"/>
              <a:t>Naudé</a:t>
            </a:r>
            <a:r>
              <a:rPr lang="de-DE" dirty="0"/>
              <a:t>, 2010; </a:t>
            </a:r>
            <a:r>
              <a:rPr lang="de-DE" dirty="0" err="1"/>
              <a:t>Naudé</a:t>
            </a:r>
            <a:r>
              <a:rPr lang="de-DE" dirty="0"/>
              <a:t>, 2010) </a:t>
            </a:r>
          </a:p>
          <a:p>
            <a:endParaRPr lang="de-DE" dirty="0" smtClean="0"/>
          </a:p>
        </p:txBody>
      </p:sp>
      <p:sp>
        <p:nvSpPr>
          <p:cNvPr id="3" name="Titel 2"/>
          <p:cNvSpPr>
            <a:spLocks noGrp="1"/>
          </p:cNvSpPr>
          <p:nvPr>
            <p:ph type="title"/>
          </p:nvPr>
        </p:nvSpPr>
        <p:spPr/>
        <p:txBody>
          <a:bodyPr/>
          <a:lstStyle/>
          <a:p>
            <a:r>
              <a:rPr lang="de-DE" dirty="0" err="1"/>
              <a:t>Opportunity</a:t>
            </a:r>
            <a:r>
              <a:rPr lang="de-DE" dirty="0"/>
              <a:t> </a:t>
            </a:r>
            <a:r>
              <a:rPr lang="de-DE" dirty="0" err="1"/>
              <a:t>and</a:t>
            </a:r>
            <a:r>
              <a:rPr lang="de-DE" dirty="0"/>
              <a:t> </a:t>
            </a:r>
            <a:r>
              <a:rPr lang="de-DE" dirty="0" err="1"/>
              <a:t>necessity</a:t>
            </a:r>
            <a:r>
              <a:rPr lang="de-DE" dirty="0"/>
              <a:t> </a:t>
            </a:r>
            <a:r>
              <a:rPr lang="de-DE" dirty="0" err="1"/>
              <a:t>entrepreneurship</a:t>
            </a:r>
            <a:endParaRPr lang="de-DE" dirty="0"/>
          </a:p>
        </p:txBody>
      </p:sp>
    </p:spTree>
    <p:extLst>
      <p:ext uri="{BB962C8B-B14F-4D97-AF65-F5344CB8AC3E}">
        <p14:creationId xmlns:p14="http://schemas.microsoft.com/office/powerpoint/2010/main" val="1333322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457200" indent="-457200">
              <a:buFont typeface="+mj-lt"/>
              <a:buAutoNum type="arabicPeriod"/>
            </a:pPr>
            <a:r>
              <a:rPr lang="de-DE" dirty="0" err="1" smtClean="0"/>
              <a:t>How</a:t>
            </a:r>
            <a:r>
              <a:rPr lang="de-DE" dirty="0" smtClean="0"/>
              <a:t> </a:t>
            </a:r>
            <a:r>
              <a:rPr lang="de-DE" dirty="0" err="1" smtClean="0"/>
              <a:t>common</a:t>
            </a:r>
            <a:r>
              <a:rPr lang="de-DE" dirty="0" smtClean="0"/>
              <a:t> </a:t>
            </a:r>
            <a:r>
              <a:rPr lang="de-DE" dirty="0" err="1" smtClean="0"/>
              <a:t>are</a:t>
            </a:r>
            <a:r>
              <a:rPr lang="de-DE" dirty="0" smtClean="0"/>
              <a:t> </a:t>
            </a:r>
            <a:r>
              <a:rPr lang="de-DE" dirty="0" err="1" smtClean="0"/>
              <a:t>opportunity</a:t>
            </a:r>
            <a:r>
              <a:rPr lang="de-DE" dirty="0" smtClean="0"/>
              <a:t> </a:t>
            </a:r>
            <a:r>
              <a:rPr lang="de-DE" dirty="0" err="1" smtClean="0"/>
              <a:t>entrepreneurs</a:t>
            </a:r>
            <a:r>
              <a:rPr lang="de-DE" dirty="0"/>
              <a:t> </a:t>
            </a:r>
            <a:r>
              <a:rPr lang="de-DE" dirty="0" smtClean="0"/>
              <a:t>in a rural </a:t>
            </a:r>
            <a:r>
              <a:rPr lang="de-DE" dirty="0" err="1" smtClean="0"/>
              <a:t>developing</a:t>
            </a:r>
            <a:r>
              <a:rPr lang="de-DE" dirty="0" smtClean="0"/>
              <a:t> </a:t>
            </a:r>
            <a:r>
              <a:rPr lang="de-DE" dirty="0" err="1" smtClean="0"/>
              <a:t>environment</a:t>
            </a:r>
            <a:r>
              <a:rPr lang="de-DE" dirty="0" smtClean="0"/>
              <a:t>?</a:t>
            </a:r>
          </a:p>
          <a:p>
            <a:pPr marL="457200" indent="-457200">
              <a:buFont typeface="+mj-lt"/>
              <a:buAutoNum type="arabicPeriod"/>
            </a:pPr>
            <a:endParaRPr lang="de-DE" dirty="0"/>
          </a:p>
          <a:p>
            <a:pPr marL="457200" indent="-457200">
              <a:buFont typeface="+mj-lt"/>
              <a:buAutoNum type="arabicPeriod"/>
            </a:pPr>
            <a:r>
              <a:rPr lang="de-DE" dirty="0" err="1" smtClean="0"/>
              <a:t>How</a:t>
            </a:r>
            <a:r>
              <a:rPr lang="de-DE" dirty="0" smtClean="0"/>
              <a:t> do </a:t>
            </a:r>
            <a:r>
              <a:rPr lang="de-DE" dirty="0" err="1" smtClean="0"/>
              <a:t>opportunity</a:t>
            </a:r>
            <a:r>
              <a:rPr lang="de-DE" dirty="0" smtClean="0"/>
              <a:t> </a:t>
            </a:r>
            <a:r>
              <a:rPr lang="de-DE" dirty="0" err="1" smtClean="0"/>
              <a:t>entrepreneurs</a:t>
            </a:r>
            <a:r>
              <a:rPr lang="de-DE" dirty="0" smtClean="0"/>
              <a:t> </a:t>
            </a:r>
            <a:r>
              <a:rPr lang="de-DE" dirty="0" err="1" smtClean="0"/>
              <a:t>differ</a:t>
            </a:r>
            <a:r>
              <a:rPr lang="de-DE" dirty="0" smtClean="0"/>
              <a:t> </a:t>
            </a:r>
            <a:r>
              <a:rPr lang="de-DE" dirty="0" err="1" smtClean="0"/>
              <a:t>from</a:t>
            </a:r>
            <a:r>
              <a:rPr lang="de-DE" dirty="0" smtClean="0"/>
              <a:t> </a:t>
            </a:r>
            <a:r>
              <a:rPr lang="de-DE" dirty="0" err="1" smtClean="0"/>
              <a:t>necessity</a:t>
            </a:r>
            <a:r>
              <a:rPr lang="de-DE" dirty="0" smtClean="0"/>
              <a:t> </a:t>
            </a:r>
            <a:r>
              <a:rPr lang="de-DE" dirty="0" err="1" smtClean="0"/>
              <a:t>entrepreneurs</a:t>
            </a:r>
            <a:r>
              <a:rPr lang="de-DE" dirty="0" smtClean="0"/>
              <a:t> in </a:t>
            </a:r>
            <a:r>
              <a:rPr lang="de-DE" dirty="0" err="1" smtClean="0"/>
              <a:t>terms</a:t>
            </a:r>
            <a:r>
              <a:rPr lang="de-DE" dirty="0" smtClean="0"/>
              <a:t> </a:t>
            </a:r>
            <a:r>
              <a:rPr lang="de-DE" dirty="0" err="1" smtClean="0"/>
              <a:t>of</a:t>
            </a:r>
            <a:r>
              <a:rPr lang="de-DE" dirty="0" smtClean="0"/>
              <a:t> </a:t>
            </a:r>
            <a:r>
              <a:rPr lang="de-DE" dirty="0" err="1" smtClean="0"/>
              <a:t>general</a:t>
            </a:r>
            <a:r>
              <a:rPr lang="de-DE" dirty="0" smtClean="0"/>
              <a:t> </a:t>
            </a:r>
            <a:r>
              <a:rPr lang="de-DE" dirty="0" err="1" smtClean="0"/>
              <a:t>characteristics</a:t>
            </a:r>
            <a:r>
              <a:rPr lang="de-DE" dirty="0" smtClean="0"/>
              <a:t> </a:t>
            </a:r>
            <a:r>
              <a:rPr lang="de-DE" dirty="0" err="1" smtClean="0"/>
              <a:t>and</a:t>
            </a:r>
            <a:r>
              <a:rPr lang="de-DE" dirty="0" smtClean="0"/>
              <a:t> in </a:t>
            </a:r>
            <a:r>
              <a:rPr lang="de-DE" dirty="0" err="1" smtClean="0"/>
              <a:t>terms</a:t>
            </a:r>
            <a:r>
              <a:rPr lang="de-DE" dirty="0" smtClean="0"/>
              <a:t> </a:t>
            </a:r>
            <a:r>
              <a:rPr lang="de-DE" dirty="0" err="1" smtClean="0"/>
              <a:t>of</a:t>
            </a:r>
            <a:r>
              <a:rPr lang="de-DE" dirty="0" smtClean="0"/>
              <a:t> human </a:t>
            </a:r>
            <a:r>
              <a:rPr lang="de-DE" dirty="0" err="1" smtClean="0"/>
              <a:t>capital</a:t>
            </a:r>
            <a:r>
              <a:rPr lang="de-DE" dirty="0" smtClean="0"/>
              <a:t> </a:t>
            </a:r>
            <a:r>
              <a:rPr lang="de-DE" dirty="0" err="1" smtClean="0"/>
              <a:t>and</a:t>
            </a:r>
            <a:r>
              <a:rPr lang="de-DE" dirty="0" smtClean="0"/>
              <a:t> </a:t>
            </a:r>
            <a:r>
              <a:rPr lang="de-DE" dirty="0" err="1" smtClean="0"/>
              <a:t>skills</a:t>
            </a:r>
            <a:r>
              <a:rPr lang="de-DE" dirty="0" smtClean="0"/>
              <a:t>?</a:t>
            </a:r>
          </a:p>
          <a:p>
            <a:pPr marL="457200" indent="-457200">
              <a:buFont typeface="+mj-lt"/>
              <a:buAutoNum type="arabicPeriod"/>
            </a:pPr>
            <a:endParaRPr lang="de-DE" dirty="0"/>
          </a:p>
          <a:p>
            <a:pPr marL="457200" indent="-457200">
              <a:buFont typeface="+mj-lt"/>
              <a:buAutoNum type="arabicPeriod"/>
            </a:pPr>
            <a:r>
              <a:rPr lang="de-DE" dirty="0" smtClean="0"/>
              <a:t>Are </a:t>
            </a:r>
            <a:r>
              <a:rPr lang="de-DE" dirty="0" err="1" smtClean="0"/>
              <a:t>opportunity</a:t>
            </a:r>
            <a:r>
              <a:rPr lang="de-DE" dirty="0" smtClean="0"/>
              <a:t> </a:t>
            </a:r>
            <a:r>
              <a:rPr lang="de-DE" dirty="0" err="1" smtClean="0"/>
              <a:t>entrepreneurs</a:t>
            </a:r>
            <a:r>
              <a:rPr lang="de-DE" dirty="0" smtClean="0"/>
              <a:t> </a:t>
            </a:r>
            <a:r>
              <a:rPr lang="de-DE" dirty="0" err="1" smtClean="0"/>
              <a:t>more</a:t>
            </a:r>
            <a:r>
              <a:rPr lang="de-DE" dirty="0" smtClean="0"/>
              <a:t> </a:t>
            </a:r>
            <a:r>
              <a:rPr lang="de-DE" dirty="0" err="1" smtClean="0"/>
              <a:t>successfull</a:t>
            </a:r>
            <a:r>
              <a:rPr lang="de-DE" dirty="0" smtClean="0"/>
              <a:t> in </a:t>
            </a:r>
            <a:r>
              <a:rPr lang="de-DE" dirty="0" err="1" smtClean="0"/>
              <a:t>terms</a:t>
            </a:r>
            <a:r>
              <a:rPr lang="de-DE" dirty="0" smtClean="0"/>
              <a:t> </a:t>
            </a:r>
            <a:r>
              <a:rPr lang="de-DE" dirty="0" err="1" smtClean="0"/>
              <a:t>of</a:t>
            </a:r>
            <a:r>
              <a:rPr lang="de-DE" dirty="0" smtClean="0"/>
              <a:t> </a:t>
            </a:r>
            <a:r>
              <a:rPr lang="de-DE" dirty="0" err="1" smtClean="0"/>
              <a:t>profits</a:t>
            </a:r>
            <a:r>
              <a:rPr lang="de-DE" dirty="0" smtClean="0"/>
              <a:t> </a:t>
            </a:r>
            <a:r>
              <a:rPr lang="de-DE" dirty="0" err="1" smtClean="0"/>
              <a:t>and</a:t>
            </a:r>
            <a:r>
              <a:rPr lang="de-DE" dirty="0" smtClean="0"/>
              <a:t> </a:t>
            </a:r>
            <a:r>
              <a:rPr lang="de-DE" dirty="0" err="1" smtClean="0"/>
              <a:t>employment</a:t>
            </a:r>
            <a:r>
              <a:rPr lang="de-DE" dirty="0" smtClean="0"/>
              <a:t> </a:t>
            </a:r>
            <a:r>
              <a:rPr lang="de-DE" dirty="0" err="1" smtClean="0"/>
              <a:t>generation</a:t>
            </a:r>
            <a:r>
              <a:rPr lang="de-DE" dirty="0"/>
              <a:t> </a:t>
            </a:r>
            <a:r>
              <a:rPr lang="de-DE" dirty="0" err="1" smtClean="0"/>
              <a:t>than</a:t>
            </a:r>
            <a:r>
              <a:rPr lang="de-DE" dirty="0" smtClean="0"/>
              <a:t> </a:t>
            </a:r>
            <a:r>
              <a:rPr lang="de-DE" dirty="0" err="1" smtClean="0"/>
              <a:t>necessity</a:t>
            </a:r>
            <a:r>
              <a:rPr lang="de-DE" dirty="0" smtClean="0"/>
              <a:t> </a:t>
            </a:r>
            <a:r>
              <a:rPr lang="de-DE" dirty="0" err="1" smtClean="0"/>
              <a:t>entrepreneurs</a:t>
            </a:r>
            <a:r>
              <a:rPr lang="de-DE" dirty="0" smtClean="0"/>
              <a:t>?</a:t>
            </a:r>
            <a:endParaRPr lang="de-DE" dirty="0"/>
          </a:p>
        </p:txBody>
      </p:sp>
      <p:sp>
        <p:nvSpPr>
          <p:cNvPr id="5" name="Titel 4"/>
          <p:cNvSpPr>
            <a:spLocks noGrp="1"/>
          </p:cNvSpPr>
          <p:nvPr>
            <p:ph type="title"/>
          </p:nvPr>
        </p:nvSpPr>
        <p:spPr/>
        <p:txBody>
          <a:bodyPr/>
          <a:lstStyle/>
          <a:p>
            <a:r>
              <a:rPr lang="de-DE" dirty="0" smtClean="0"/>
              <a:t>Main </a:t>
            </a:r>
            <a:r>
              <a:rPr lang="de-DE" dirty="0" err="1" smtClean="0"/>
              <a:t>questions</a:t>
            </a:r>
            <a:r>
              <a:rPr lang="de-DE" dirty="0" smtClean="0"/>
              <a:t> </a:t>
            </a:r>
            <a:r>
              <a:rPr lang="de-DE" dirty="0" err="1" smtClean="0"/>
              <a:t>for</a:t>
            </a:r>
            <a:r>
              <a:rPr lang="de-DE" dirty="0" smtClean="0"/>
              <a:t> </a:t>
            </a:r>
            <a:r>
              <a:rPr lang="de-DE" dirty="0" err="1" smtClean="0"/>
              <a:t>the</a:t>
            </a:r>
            <a:r>
              <a:rPr lang="de-DE" dirty="0" smtClean="0"/>
              <a:t> </a:t>
            </a:r>
            <a:r>
              <a:rPr lang="de-DE" dirty="0" err="1" smtClean="0"/>
              <a:t>analysis</a:t>
            </a:r>
            <a:endParaRPr lang="de-DE" dirty="0"/>
          </a:p>
        </p:txBody>
      </p:sp>
    </p:spTree>
    <p:extLst>
      <p:ext uri="{BB962C8B-B14F-4D97-AF65-F5344CB8AC3E}">
        <p14:creationId xmlns:p14="http://schemas.microsoft.com/office/powerpoint/2010/main" val="25883554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1"/>
          <p:cNvSpPr>
            <a:spLocks noGrp="1"/>
          </p:cNvSpPr>
          <p:nvPr>
            <p:ph idx="1"/>
          </p:nvPr>
        </p:nvSpPr>
        <p:spPr>
          <a:xfrm>
            <a:off x="4572000" y="857232"/>
            <a:ext cx="4357718" cy="5429288"/>
          </a:xfrm>
        </p:spPr>
        <p:txBody>
          <a:bodyPr/>
          <a:lstStyle/>
          <a:p>
            <a:pPr marL="457200" indent="-457200">
              <a:buNone/>
            </a:pPr>
            <a:r>
              <a:rPr lang="en-GB" dirty="0" smtClean="0"/>
              <a:t>DFG Research Unit 756:</a:t>
            </a:r>
          </a:p>
          <a:p>
            <a:pPr marL="857250" lvl="1" indent="-457200"/>
            <a:endParaRPr lang="en-GB" dirty="0" smtClean="0"/>
          </a:p>
          <a:p>
            <a:pPr marL="857250" lvl="1" indent="-457200"/>
            <a:r>
              <a:rPr lang="en-GB" dirty="0" smtClean="0"/>
              <a:t>Household survey in 2010</a:t>
            </a:r>
          </a:p>
          <a:p>
            <a:pPr marL="857250" lvl="1" indent="-457200">
              <a:buNone/>
            </a:pPr>
            <a:r>
              <a:rPr lang="en-GB" dirty="0" smtClean="0"/>
              <a:t>	(2099 households / </a:t>
            </a:r>
            <a:r>
              <a:rPr lang="de-DE" dirty="0" smtClean="0"/>
              <a:t>8,939 </a:t>
            </a:r>
            <a:r>
              <a:rPr lang="de-DE" dirty="0" err="1" smtClean="0"/>
              <a:t>individuals</a:t>
            </a:r>
            <a:r>
              <a:rPr lang="en-GB" dirty="0" smtClean="0"/>
              <a:t>)</a:t>
            </a:r>
          </a:p>
          <a:p>
            <a:pPr marL="857250" lvl="1" indent="-457200"/>
            <a:endParaRPr lang="en-GB" dirty="0" smtClean="0"/>
          </a:p>
          <a:p>
            <a:pPr marL="857250" lvl="1" indent="-457200"/>
            <a:r>
              <a:rPr lang="en-GB" dirty="0" smtClean="0"/>
              <a:t>Attached small business survey (N=346)</a:t>
            </a:r>
          </a:p>
          <a:p>
            <a:pPr marL="857250" lvl="1" indent="-457200"/>
            <a:endParaRPr lang="en-GB" dirty="0" smtClean="0"/>
          </a:p>
        </p:txBody>
      </p:sp>
      <p:sp>
        <p:nvSpPr>
          <p:cNvPr id="8195" name="Titel 2"/>
          <p:cNvSpPr>
            <a:spLocks noGrp="1"/>
          </p:cNvSpPr>
          <p:nvPr>
            <p:ph type="title"/>
          </p:nvPr>
        </p:nvSpPr>
        <p:spPr/>
        <p:txBody>
          <a:bodyPr/>
          <a:lstStyle/>
          <a:p>
            <a:pPr marL="457200" indent="-457200"/>
            <a:r>
              <a:rPr lang="en-GB" smtClean="0"/>
              <a:t>Survey design and data</a:t>
            </a:r>
          </a:p>
        </p:txBody>
      </p:sp>
      <p:pic>
        <p:nvPicPr>
          <p:cNvPr id="7" name="Grafik 6" descr="D:\Arbeit\DFG 756 Vulnerability in SEA\DATA\GIS\communes in Vietnam.JPG"/>
          <p:cNvPicPr/>
          <p:nvPr/>
        </p:nvPicPr>
        <p:blipFill>
          <a:blip r:embed="rId2" cstate="print"/>
          <a:srcRect/>
          <a:stretch>
            <a:fillRect/>
          </a:stretch>
        </p:blipFill>
        <p:spPr bwMode="auto">
          <a:xfrm>
            <a:off x="179512" y="692697"/>
            <a:ext cx="4393764" cy="6165304"/>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blinds(horizontal)">
                                      <p:cBhvr>
                                        <p:cTn id="1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GB" dirty="0" smtClean="0"/>
              <a:t>Asked for most important and second most important reason for starting the business</a:t>
            </a:r>
          </a:p>
          <a:p>
            <a:endParaRPr lang="en-GB" dirty="0" smtClean="0"/>
          </a:p>
          <a:p>
            <a:r>
              <a:rPr lang="en-GB" dirty="0" smtClean="0"/>
              <a:t>We then use two ways to distinguish opportunity from necessity entrepreneurs:</a:t>
            </a:r>
          </a:p>
          <a:p>
            <a:pPr marL="457200" indent="-457200">
              <a:buFont typeface="+mj-lt"/>
              <a:buAutoNum type="arabicPeriod"/>
            </a:pPr>
            <a:r>
              <a:rPr lang="en-GB" dirty="0" smtClean="0"/>
              <a:t>Use only primary reasons </a:t>
            </a:r>
          </a:p>
          <a:p>
            <a:pPr marL="457200" indent="-457200">
              <a:buFont typeface="+mj-lt"/>
              <a:buAutoNum type="arabicPeriod"/>
            </a:pPr>
            <a:r>
              <a:rPr lang="en-GB" dirty="0" smtClean="0"/>
              <a:t>Use primary and secondary reason</a:t>
            </a:r>
          </a:p>
        </p:txBody>
      </p:sp>
      <p:sp>
        <p:nvSpPr>
          <p:cNvPr id="3" name="Titel 2"/>
          <p:cNvSpPr>
            <a:spLocks noGrp="1"/>
          </p:cNvSpPr>
          <p:nvPr>
            <p:ph type="title"/>
          </p:nvPr>
        </p:nvSpPr>
        <p:spPr/>
        <p:txBody>
          <a:bodyPr/>
          <a:lstStyle/>
          <a:p>
            <a:r>
              <a:rPr lang="en-GB" dirty="0" smtClean="0"/>
              <a:t>Data and Methodology</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p:nvPr>
            <p:extLst>
              <p:ext uri="{D42A27DB-BD31-4B8C-83A1-F6EECF244321}">
                <p14:modId xmlns:p14="http://schemas.microsoft.com/office/powerpoint/2010/main" val="3702734378"/>
              </p:ext>
            </p:extLst>
          </p:nvPr>
        </p:nvGraphicFramePr>
        <p:xfrm>
          <a:off x="0" y="206084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p:cNvGraphicFramePr/>
          <p:nvPr>
            <p:extLst>
              <p:ext uri="{D42A27DB-BD31-4B8C-83A1-F6EECF244321}">
                <p14:modId xmlns:p14="http://schemas.microsoft.com/office/powerpoint/2010/main" val="1406594217"/>
              </p:ext>
            </p:extLst>
          </p:nvPr>
        </p:nvGraphicFramePr>
        <p:xfrm>
          <a:off x="4572000" y="206084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p:cNvSpPr txBox="1"/>
          <p:nvPr/>
        </p:nvSpPr>
        <p:spPr>
          <a:xfrm>
            <a:off x="0" y="4797152"/>
            <a:ext cx="4572000" cy="523220"/>
          </a:xfrm>
          <a:prstGeom prst="rect">
            <a:avLst/>
          </a:prstGeom>
          <a:noFill/>
        </p:spPr>
        <p:txBody>
          <a:bodyPr wrap="square" rtlCol="0">
            <a:spAutoFit/>
          </a:bodyPr>
          <a:lstStyle/>
          <a:p>
            <a:r>
              <a:rPr lang="en-GB" sz="1400" dirty="0" smtClean="0"/>
              <a:t>N= 346; </a:t>
            </a:r>
            <a:r>
              <a:rPr lang="en-GB" sz="1400" dirty="0" err="1" smtClean="0"/>
              <a:t>Missings</a:t>
            </a:r>
            <a:r>
              <a:rPr lang="en-GB" sz="1400" dirty="0" smtClean="0"/>
              <a:t>: 9</a:t>
            </a:r>
          </a:p>
          <a:p>
            <a:r>
              <a:rPr lang="en-GB" sz="1400" dirty="0" smtClean="0"/>
              <a:t>Chi² Test on uniform distribution: p&gt;0.1</a:t>
            </a:r>
            <a:endParaRPr lang="en-GB" sz="1400" dirty="0"/>
          </a:p>
        </p:txBody>
      </p:sp>
      <p:sp>
        <p:nvSpPr>
          <p:cNvPr id="11" name="Textfeld 10"/>
          <p:cNvSpPr txBox="1"/>
          <p:nvPr/>
        </p:nvSpPr>
        <p:spPr>
          <a:xfrm>
            <a:off x="4572000" y="4797152"/>
            <a:ext cx="4572000" cy="523220"/>
          </a:xfrm>
          <a:prstGeom prst="rect">
            <a:avLst/>
          </a:prstGeom>
          <a:noFill/>
        </p:spPr>
        <p:txBody>
          <a:bodyPr wrap="square" rtlCol="0">
            <a:spAutoFit/>
          </a:bodyPr>
          <a:lstStyle/>
          <a:p>
            <a:r>
              <a:rPr lang="en-GB" sz="1400" dirty="0" smtClean="0"/>
              <a:t>N= 346; </a:t>
            </a:r>
            <a:r>
              <a:rPr lang="en-GB" sz="1400" dirty="0" err="1" smtClean="0"/>
              <a:t>Missings</a:t>
            </a:r>
            <a:r>
              <a:rPr lang="en-GB" sz="1400" dirty="0" smtClean="0"/>
              <a:t>: 9; </a:t>
            </a:r>
          </a:p>
          <a:p>
            <a:r>
              <a:rPr lang="en-GB" sz="1400" dirty="0" smtClean="0"/>
              <a:t>Chi² Test on uniform distribution: p&lt;0.05</a:t>
            </a:r>
            <a:endParaRPr lang="en-GB" sz="1400" dirty="0"/>
          </a:p>
        </p:txBody>
      </p:sp>
      <p:sp>
        <p:nvSpPr>
          <p:cNvPr id="13" name="Inhaltsplatzhalter 12"/>
          <p:cNvSpPr>
            <a:spLocks noGrp="1"/>
          </p:cNvSpPr>
          <p:nvPr>
            <p:ph idx="1"/>
          </p:nvPr>
        </p:nvSpPr>
        <p:spPr/>
        <p:txBody>
          <a:bodyPr/>
          <a:lstStyle/>
          <a:p>
            <a:pPr marL="457200" indent="-457200">
              <a:buFont typeface="+mj-lt"/>
              <a:buAutoNum type="arabicPeriod"/>
            </a:pPr>
            <a:r>
              <a:rPr lang="de-DE" dirty="0" err="1"/>
              <a:t>How</a:t>
            </a:r>
            <a:r>
              <a:rPr lang="de-DE" dirty="0"/>
              <a:t> </a:t>
            </a:r>
            <a:r>
              <a:rPr lang="de-DE" dirty="0" err="1"/>
              <a:t>common</a:t>
            </a:r>
            <a:r>
              <a:rPr lang="de-DE" dirty="0"/>
              <a:t> </a:t>
            </a:r>
            <a:r>
              <a:rPr lang="de-DE" dirty="0" err="1"/>
              <a:t>are</a:t>
            </a:r>
            <a:r>
              <a:rPr lang="de-DE" dirty="0"/>
              <a:t> </a:t>
            </a:r>
            <a:r>
              <a:rPr lang="de-DE" dirty="0" err="1"/>
              <a:t>opportunity</a:t>
            </a:r>
            <a:r>
              <a:rPr lang="de-DE" dirty="0"/>
              <a:t> </a:t>
            </a:r>
            <a:r>
              <a:rPr lang="de-DE" dirty="0" err="1"/>
              <a:t>entrepreneurs</a:t>
            </a:r>
            <a:r>
              <a:rPr lang="de-DE" dirty="0"/>
              <a:t> in a rural </a:t>
            </a:r>
            <a:r>
              <a:rPr lang="de-DE" dirty="0" err="1"/>
              <a:t>developing</a:t>
            </a:r>
            <a:r>
              <a:rPr lang="de-DE" dirty="0"/>
              <a:t> </a:t>
            </a:r>
            <a:r>
              <a:rPr lang="de-DE" dirty="0" err="1"/>
              <a:t>environment</a:t>
            </a:r>
            <a:r>
              <a:rPr lang="de-DE" dirty="0"/>
              <a:t>?</a:t>
            </a:r>
          </a:p>
        </p:txBody>
      </p:sp>
      <p:sp>
        <p:nvSpPr>
          <p:cNvPr id="5" name="Titel 4"/>
          <p:cNvSpPr>
            <a:spLocks noGrp="1"/>
          </p:cNvSpPr>
          <p:nvPr>
            <p:ph type="title"/>
          </p:nvPr>
        </p:nvSpPr>
        <p:spPr/>
        <p:txBody>
          <a:bodyPr/>
          <a:lstStyle/>
          <a:p>
            <a:r>
              <a:rPr lang="de-DE" dirty="0" err="1" smtClean="0"/>
              <a:t>Occurence</a:t>
            </a:r>
            <a:endParaRPr lang="de-DE" dirty="0"/>
          </a:p>
        </p:txBody>
      </p:sp>
    </p:spTree>
    <p:extLst>
      <p:ext uri="{BB962C8B-B14F-4D97-AF65-F5344CB8AC3E}">
        <p14:creationId xmlns:p14="http://schemas.microsoft.com/office/powerpoint/2010/main" val="32019169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457200" indent="-457200">
              <a:buFont typeface="+mj-lt"/>
              <a:buAutoNum type="arabicPeriod" startAt="2"/>
            </a:pPr>
            <a:r>
              <a:rPr lang="de-DE" dirty="0" err="1"/>
              <a:t>How</a:t>
            </a:r>
            <a:r>
              <a:rPr lang="de-DE" dirty="0"/>
              <a:t> </a:t>
            </a:r>
            <a:r>
              <a:rPr lang="de-DE" dirty="0" smtClean="0"/>
              <a:t>do </a:t>
            </a:r>
            <a:r>
              <a:rPr lang="de-DE" dirty="0" err="1"/>
              <a:t>opportunity</a:t>
            </a:r>
            <a:r>
              <a:rPr lang="de-DE" dirty="0"/>
              <a:t> </a:t>
            </a:r>
            <a:r>
              <a:rPr lang="de-DE" dirty="0" err="1"/>
              <a:t>entrepreneurs</a:t>
            </a:r>
            <a:r>
              <a:rPr lang="de-DE" dirty="0"/>
              <a:t> </a:t>
            </a:r>
            <a:r>
              <a:rPr lang="de-DE" dirty="0" err="1" smtClean="0"/>
              <a:t>differ</a:t>
            </a:r>
            <a:r>
              <a:rPr lang="de-DE" dirty="0" smtClean="0"/>
              <a:t> </a:t>
            </a:r>
            <a:r>
              <a:rPr lang="de-DE" dirty="0" err="1" smtClean="0"/>
              <a:t>from</a:t>
            </a:r>
            <a:r>
              <a:rPr lang="de-DE" dirty="0" smtClean="0"/>
              <a:t> </a:t>
            </a:r>
            <a:r>
              <a:rPr lang="de-DE" dirty="0" err="1"/>
              <a:t>necessity</a:t>
            </a:r>
            <a:r>
              <a:rPr lang="de-DE" dirty="0"/>
              <a:t> </a:t>
            </a:r>
            <a:r>
              <a:rPr lang="de-DE" dirty="0" err="1"/>
              <a:t>entrepreneurs</a:t>
            </a:r>
            <a:r>
              <a:rPr lang="de-DE" dirty="0"/>
              <a:t> in </a:t>
            </a:r>
            <a:r>
              <a:rPr lang="de-DE" dirty="0" err="1"/>
              <a:t>terms</a:t>
            </a:r>
            <a:r>
              <a:rPr lang="de-DE" dirty="0"/>
              <a:t> </a:t>
            </a:r>
            <a:r>
              <a:rPr lang="de-DE" dirty="0" err="1"/>
              <a:t>of</a:t>
            </a:r>
            <a:r>
              <a:rPr lang="de-DE" dirty="0"/>
              <a:t> </a:t>
            </a:r>
            <a:r>
              <a:rPr lang="de-DE" dirty="0" err="1"/>
              <a:t>general</a:t>
            </a:r>
            <a:r>
              <a:rPr lang="de-DE" dirty="0"/>
              <a:t> </a:t>
            </a:r>
            <a:r>
              <a:rPr lang="de-DE" dirty="0" err="1"/>
              <a:t>characteristics</a:t>
            </a:r>
            <a:r>
              <a:rPr lang="de-DE" dirty="0"/>
              <a:t> </a:t>
            </a:r>
            <a:r>
              <a:rPr lang="de-DE" dirty="0" err="1"/>
              <a:t>and</a:t>
            </a:r>
            <a:r>
              <a:rPr lang="de-DE" dirty="0"/>
              <a:t> in </a:t>
            </a:r>
            <a:r>
              <a:rPr lang="de-DE" dirty="0" err="1"/>
              <a:t>terms</a:t>
            </a:r>
            <a:r>
              <a:rPr lang="de-DE" dirty="0"/>
              <a:t> </a:t>
            </a:r>
            <a:r>
              <a:rPr lang="de-DE" dirty="0" err="1"/>
              <a:t>of</a:t>
            </a:r>
            <a:r>
              <a:rPr lang="de-DE" dirty="0"/>
              <a:t> human </a:t>
            </a:r>
            <a:r>
              <a:rPr lang="de-DE" dirty="0" err="1"/>
              <a:t>capital</a:t>
            </a:r>
            <a:r>
              <a:rPr lang="de-DE" dirty="0"/>
              <a:t> </a:t>
            </a:r>
            <a:r>
              <a:rPr lang="de-DE" dirty="0" err="1"/>
              <a:t>and</a:t>
            </a:r>
            <a:r>
              <a:rPr lang="de-DE" dirty="0"/>
              <a:t> </a:t>
            </a:r>
            <a:r>
              <a:rPr lang="de-DE" dirty="0" err="1"/>
              <a:t>skills</a:t>
            </a:r>
            <a:r>
              <a:rPr lang="de-DE" dirty="0"/>
              <a:t>?</a:t>
            </a:r>
          </a:p>
          <a:p>
            <a:endParaRPr lang="de-DE" dirty="0" smtClean="0"/>
          </a:p>
        </p:txBody>
      </p:sp>
      <p:sp>
        <p:nvSpPr>
          <p:cNvPr id="5" name="Titel 4"/>
          <p:cNvSpPr>
            <a:spLocks noGrp="1"/>
          </p:cNvSpPr>
          <p:nvPr>
            <p:ph type="title"/>
          </p:nvPr>
        </p:nvSpPr>
        <p:spPr/>
        <p:txBody>
          <a:bodyPr/>
          <a:lstStyle/>
          <a:p>
            <a:r>
              <a:rPr lang="de-DE" dirty="0" smtClean="0"/>
              <a:t>General </a:t>
            </a:r>
            <a:r>
              <a:rPr lang="de-DE" dirty="0" err="1" smtClean="0"/>
              <a:t>characteristics</a:t>
            </a:r>
            <a:r>
              <a:rPr lang="de-DE" dirty="0" smtClean="0"/>
              <a:t> </a:t>
            </a:r>
            <a:r>
              <a:rPr lang="de-DE" dirty="0" err="1" smtClean="0"/>
              <a:t>and</a:t>
            </a:r>
            <a:r>
              <a:rPr lang="de-DE" dirty="0" smtClean="0"/>
              <a:t> human </a:t>
            </a:r>
            <a:r>
              <a:rPr lang="de-DE" dirty="0" err="1" smtClean="0"/>
              <a:t>capital</a:t>
            </a:r>
            <a:endParaRPr lang="de-DE" dirty="0"/>
          </a:p>
        </p:txBody>
      </p:sp>
    </p:spTree>
    <p:extLst>
      <p:ext uri="{BB962C8B-B14F-4D97-AF65-F5344CB8AC3E}">
        <p14:creationId xmlns:p14="http://schemas.microsoft.com/office/powerpoint/2010/main" val="1661984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0" indent="0">
              <a:buNone/>
            </a:pPr>
            <a:r>
              <a:rPr lang="de-DE" dirty="0" err="1"/>
              <a:t>Commonalities</a:t>
            </a:r>
            <a:r>
              <a:rPr lang="de-DE" dirty="0"/>
              <a:t>:</a:t>
            </a:r>
          </a:p>
          <a:p>
            <a:endParaRPr lang="de-DE" dirty="0" smtClean="0"/>
          </a:p>
          <a:p>
            <a:r>
              <a:rPr lang="de-DE" dirty="0" smtClean="0"/>
              <a:t>Same </a:t>
            </a:r>
            <a:r>
              <a:rPr lang="de-DE" dirty="0" err="1"/>
              <a:t>sectoral</a:t>
            </a:r>
            <a:r>
              <a:rPr lang="de-DE" dirty="0"/>
              <a:t> </a:t>
            </a:r>
            <a:r>
              <a:rPr lang="de-DE" dirty="0" err="1"/>
              <a:t>structure</a:t>
            </a:r>
            <a:endParaRPr lang="de-DE" dirty="0"/>
          </a:p>
          <a:p>
            <a:pPr lvl="1"/>
            <a:r>
              <a:rPr lang="de-DE" dirty="0"/>
              <a:t>Retail </a:t>
            </a:r>
            <a:r>
              <a:rPr lang="de-DE" dirty="0" smtClean="0"/>
              <a:t>(27.8</a:t>
            </a:r>
            <a:r>
              <a:rPr lang="de-DE" dirty="0"/>
              <a:t>% </a:t>
            </a:r>
            <a:r>
              <a:rPr lang="de-DE" dirty="0" smtClean="0"/>
              <a:t>vs</a:t>
            </a:r>
            <a:r>
              <a:rPr lang="de-DE" dirty="0"/>
              <a:t>. 25.0</a:t>
            </a:r>
            <a:r>
              <a:rPr lang="de-DE" dirty="0" smtClean="0"/>
              <a:t>%)</a:t>
            </a:r>
            <a:endParaRPr lang="de-DE" dirty="0"/>
          </a:p>
          <a:p>
            <a:pPr lvl="1"/>
            <a:r>
              <a:rPr lang="de-DE" dirty="0" err="1"/>
              <a:t>Wholesale</a:t>
            </a:r>
            <a:r>
              <a:rPr lang="de-DE" dirty="0"/>
              <a:t> (10.1% vs. 20.2%)</a:t>
            </a:r>
          </a:p>
          <a:p>
            <a:pPr lvl="1"/>
            <a:r>
              <a:rPr lang="de-DE" dirty="0" err="1"/>
              <a:t>Handicrafts</a:t>
            </a:r>
            <a:r>
              <a:rPr lang="de-DE" dirty="0"/>
              <a:t> (11.8% vs. 10.7%) </a:t>
            </a:r>
          </a:p>
          <a:p>
            <a:pPr lvl="1"/>
            <a:r>
              <a:rPr lang="de-DE" dirty="0"/>
              <a:t>Food </a:t>
            </a:r>
            <a:r>
              <a:rPr lang="de-DE" dirty="0" err="1"/>
              <a:t>processing</a:t>
            </a:r>
            <a:r>
              <a:rPr lang="de-DE" dirty="0"/>
              <a:t> (10.7% vs. 16.1%)</a:t>
            </a:r>
          </a:p>
          <a:p>
            <a:pPr lvl="1"/>
            <a:r>
              <a:rPr lang="de-DE" dirty="0"/>
              <a:t>Also: </a:t>
            </a:r>
            <a:r>
              <a:rPr lang="de-DE" dirty="0" err="1" smtClean="0"/>
              <a:t>petty</a:t>
            </a:r>
            <a:r>
              <a:rPr lang="de-DE" dirty="0" smtClean="0"/>
              <a:t> </a:t>
            </a:r>
            <a:r>
              <a:rPr lang="de-DE" dirty="0" err="1"/>
              <a:t>trading</a:t>
            </a:r>
            <a:r>
              <a:rPr lang="de-DE" dirty="0"/>
              <a:t>, </a:t>
            </a:r>
            <a:r>
              <a:rPr lang="de-DE" dirty="0" err="1" smtClean="0"/>
              <a:t>construction</a:t>
            </a:r>
            <a:r>
              <a:rPr lang="de-DE" dirty="0" smtClean="0"/>
              <a:t>, </a:t>
            </a:r>
            <a:r>
              <a:rPr lang="de-DE" dirty="0" err="1" smtClean="0"/>
              <a:t>taxi</a:t>
            </a:r>
            <a:r>
              <a:rPr lang="de-DE" dirty="0" smtClean="0"/>
              <a:t> </a:t>
            </a:r>
            <a:r>
              <a:rPr lang="de-DE" dirty="0" err="1"/>
              <a:t>and</a:t>
            </a:r>
            <a:r>
              <a:rPr lang="de-DE" dirty="0"/>
              <a:t> </a:t>
            </a:r>
            <a:r>
              <a:rPr lang="de-DE" dirty="0" err="1"/>
              <a:t>transport</a:t>
            </a:r>
            <a:r>
              <a:rPr lang="de-DE" dirty="0"/>
              <a:t>, </a:t>
            </a:r>
            <a:r>
              <a:rPr lang="de-DE" dirty="0" err="1"/>
              <a:t>restaurant</a:t>
            </a:r>
            <a:r>
              <a:rPr lang="de-DE" dirty="0"/>
              <a:t>/</a:t>
            </a:r>
            <a:r>
              <a:rPr lang="de-DE" dirty="0" err="1"/>
              <a:t>cafe</a:t>
            </a:r>
            <a:r>
              <a:rPr lang="de-DE" dirty="0"/>
              <a:t>/</a:t>
            </a:r>
            <a:r>
              <a:rPr lang="de-DE" dirty="0" err="1"/>
              <a:t>hotel</a:t>
            </a:r>
            <a:r>
              <a:rPr lang="de-DE" dirty="0"/>
              <a:t>, </a:t>
            </a:r>
            <a:r>
              <a:rPr lang="de-DE" dirty="0" err="1"/>
              <a:t>rice</a:t>
            </a:r>
            <a:r>
              <a:rPr lang="de-DE" dirty="0"/>
              <a:t> </a:t>
            </a:r>
            <a:r>
              <a:rPr lang="de-DE" dirty="0" err="1"/>
              <a:t>mills</a:t>
            </a:r>
            <a:r>
              <a:rPr lang="de-DE" dirty="0"/>
              <a:t> </a:t>
            </a:r>
            <a:r>
              <a:rPr lang="de-DE" dirty="0" err="1"/>
              <a:t>and</a:t>
            </a:r>
            <a:r>
              <a:rPr lang="de-DE" dirty="0"/>
              <a:t> </a:t>
            </a:r>
            <a:r>
              <a:rPr lang="de-DE" dirty="0" err="1"/>
              <a:t>repair</a:t>
            </a:r>
            <a:r>
              <a:rPr lang="de-DE" dirty="0"/>
              <a:t> </a:t>
            </a:r>
            <a:r>
              <a:rPr lang="de-DE" dirty="0" err="1"/>
              <a:t>shops</a:t>
            </a:r>
            <a:r>
              <a:rPr lang="de-DE" dirty="0"/>
              <a:t>.</a:t>
            </a:r>
          </a:p>
          <a:p>
            <a:r>
              <a:rPr lang="de-DE" dirty="0" smtClean="0"/>
              <a:t>Age </a:t>
            </a:r>
            <a:r>
              <a:rPr lang="de-DE" dirty="0" err="1" smtClean="0"/>
              <a:t>of</a:t>
            </a:r>
            <a:r>
              <a:rPr lang="de-DE" dirty="0" smtClean="0"/>
              <a:t> </a:t>
            </a:r>
            <a:r>
              <a:rPr lang="de-DE" dirty="0" err="1" smtClean="0"/>
              <a:t>the</a:t>
            </a:r>
            <a:r>
              <a:rPr lang="de-DE" dirty="0" smtClean="0"/>
              <a:t> </a:t>
            </a:r>
            <a:r>
              <a:rPr lang="de-DE" dirty="0" err="1" smtClean="0"/>
              <a:t>owner</a:t>
            </a:r>
            <a:r>
              <a:rPr lang="de-DE" dirty="0" smtClean="0"/>
              <a:t> </a:t>
            </a:r>
            <a:r>
              <a:rPr lang="de-DE" dirty="0"/>
              <a:t>(43.3 vs. 44.3</a:t>
            </a:r>
            <a:r>
              <a:rPr lang="de-DE" dirty="0" smtClean="0"/>
              <a:t>)</a:t>
            </a:r>
          </a:p>
          <a:p>
            <a:r>
              <a:rPr lang="de-DE" dirty="0" err="1"/>
              <a:t>F</a:t>
            </a:r>
            <a:r>
              <a:rPr lang="de-DE" dirty="0" err="1" smtClean="0"/>
              <a:t>emale</a:t>
            </a:r>
            <a:r>
              <a:rPr lang="de-DE" dirty="0" smtClean="0"/>
              <a:t> </a:t>
            </a:r>
            <a:r>
              <a:rPr lang="de-DE" dirty="0" err="1"/>
              <a:t>gender</a:t>
            </a:r>
            <a:r>
              <a:rPr lang="de-DE" dirty="0"/>
              <a:t> (59.8% vs. 67.9%</a:t>
            </a:r>
            <a:r>
              <a:rPr lang="de-DE" dirty="0" smtClean="0"/>
              <a:t>)</a:t>
            </a:r>
          </a:p>
          <a:p>
            <a:r>
              <a:rPr lang="de-DE" dirty="0" err="1"/>
              <a:t>E</a:t>
            </a:r>
            <a:r>
              <a:rPr lang="de-DE" dirty="0" err="1" smtClean="0"/>
              <a:t>thnic</a:t>
            </a:r>
            <a:r>
              <a:rPr lang="de-DE" dirty="0" smtClean="0"/>
              <a:t> </a:t>
            </a:r>
            <a:r>
              <a:rPr lang="de-DE" dirty="0" err="1"/>
              <a:t>minority</a:t>
            </a:r>
            <a:r>
              <a:rPr lang="de-DE" dirty="0"/>
              <a:t> (3.0% vs. 6.6%).</a:t>
            </a:r>
          </a:p>
          <a:p>
            <a:pPr marL="0" indent="0">
              <a:buNone/>
            </a:pPr>
            <a:endParaRPr lang="de-DE" dirty="0" smtClean="0"/>
          </a:p>
        </p:txBody>
      </p:sp>
      <p:sp>
        <p:nvSpPr>
          <p:cNvPr id="5" name="Titel 4"/>
          <p:cNvSpPr>
            <a:spLocks noGrp="1"/>
          </p:cNvSpPr>
          <p:nvPr>
            <p:ph type="title"/>
          </p:nvPr>
        </p:nvSpPr>
        <p:spPr/>
        <p:txBody>
          <a:bodyPr/>
          <a:lstStyle/>
          <a:p>
            <a:r>
              <a:rPr lang="de-DE" dirty="0"/>
              <a:t>General </a:t>
            </a:r>
            <a:r>
              <a:rPr lang="de-DE" dirty="0" err="1"/>
              <a:t>characteristics</a:t>
            </a:r>
            <a:r>
              <a:rPr lang="de-DE" dirty="0"/>
              <a:t> </a:t>
            </a:r>
            <a:r>
              <a:rPr lang="de-DE" dirty="0" err="1"/>
              <a:t>and</a:t>
            </a:r>
            <a:r>
              <a:rPr lang="de-DE" dirty="0"/>
              <a:t> human </a:t>
            </a:r>
            <a:r>
              <a:rPr lang="de-DE" dirty="0" err="1"/>
              <a:t>capital</a:t>
            </a:r>
            <a:endParaRPr lang="de-DE" dirty="0"/>
          </a:p>
        </p:txBody>
      </p:sp>
    </p:spTree>
    <p:extLst>
      <p:ext uri="{BB962C8B-B14F-4D97-AF65-F5344CB8AC3E}">
        <p14:creationId xmlns:p14="http://schemas.microsoft.com/office/powerpoint/2010/main" val="1473509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2"/>
          <p:cNvSpPr>
            <a:spLocks noGrp="1"/>
          </p:cNvSpPr>
          <p:nvPr>
            <p:ph idx="1"/>
          </p:nvPr>
        </p:nvSpPr>
        <p:spPr/>
        <p:txBody>
          <a:bodyPr/>
          <a:lstStyle/>
          <a:p>
            <a:r>
              <a:rPr lang="en-GB" dirty="0" smtClean="0"/>
              <a:t>Differences</a:t>
            </a:r>
          </a:p>
          <a:p>
            <a:pPr>
              <a:buNone/>
            </a:pPr>
            <a:r>
              <a:rPr lang="en-GB" dirty="0" smtClean="0">
                <a:solidFill>
                  <a:schemeClr val="tx1"/>
                </a:solidFill>
              </a:rPr>
              <a:t>Primary employment status before starting the business</a:t>
            </a:r>
            <a:endParaRPr lang="en-GB" dirty="0">
              <a:solidFill>
                <a:schemeClr val="tx1"/>
              </a:solidFill>
            </a:endParaRPr>
          </a:p>
        </p:txBody>
      </p:sp>
      <p:sp>
        <p:nvSpPr>
          <p:cNvPr id="3" name="Titel 2"/>
          <p:cNvSpPr>
            <a:spLocks noGrp="1"/>
          </p:cNvSpPr>
          <p:nvPr>
            <p:ph type="title"/>
          </p:nvPr>
        </p:nvSpPr>
        <p:spPr/>
        <p:txBody>
          <a:bodyPr/>
          <a:lstStyle/>
          <a:p>
            <a:r>
              <a:rPr lang="en-GB" dirty="0" smtClean="0"/>
              <a:t>General characteristics and human capital</a:t>
            </a:r>
            <a:endParaRPr lang="en-GB" dirty="0"/>
          </a:p>
        </p:txBody>
      </p:sp>
      <p:graphicFrame>
        <p:nvGraphicFramePr>
          <p:cNvPr id="16" name="Diagramm 15"/>
          <p:cNvGraphicFramePr>
            <a:graphicFrameLocks/>
          </p:cNvGraphicFramePr>
          <p:nvPr>
            <p:extLst>
              <p:ext uri="{D42A27DB-BD31-4B8C-83A1-F6EECF244321}">
                <p14:modId xmlns:p14="http://schemas.microsoft.com/office/powerpoint/2010/main" val="93000344"/>
              </p:ext>
            </p:extLst>
          </p:nvPr>
        </p:nvGraphicFramePr>
        <p:xfrm>
          <a:off x="251520" y="1916832"/>
          <a:ext cx="7992888" cy="444611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p:cNvSpPr/>
          <p:nvPr/>
        </p:nvSpPr>
        <p:spPr>
          <a:xfrm>
            <a:off x="6732240" y="5517232"/>
            <a:ext cx="1349498" cy="461665"/>
          </a:xfrm>
          <a:prstGeom prst="rect">
            <a:avLst/>
          </a:prstGeom>
        </p:spPr>
        <p:txBody>
          <a:bodyPr wrap="none">
            <a:spAutoFit/>
          </a:bodyPr>
          <a:lstStyle/>
          <a:p>
            <a:r>
              <a:rPr lang="en-GB" sz="1200" dirty="0" smtClean="0"/>
              <a:t>N = 346</a:t>
            </a:r>
          </a:p>
          <a:p>
            <a:r>
              <a:rPr lang="en-GB" sz="1200" dirty="0" smtClean="0"/>
              <a:t>Chi</a:t>
            </a:r>
            <a:r>
              <a:rPr lang="en-GB" sz="1200" dirty="0"/>
              <a:t>² </a:t>
            </a:r>
            <a:r>
              <a:rPr lang="en-GB" sz="1200" dirty="0" smtClean="0"/>
              <a:t>Test: </a:t>
            </a:r>
            <a:r>
              <a:rPr lang="en-GB" sz="1200" dirty="0"/>
              <a:t>p&gt;0.01</a:t>
            </a:r>
          </a:p>
        </p:txBody>
      </p:sp>
    </p:spTree>
    <p:extLst>
      <p:ext uri="{BB962C8B-B14F-4D97-AF65-F5344CB8AC3E}">
        <p14:creationId xmlns:p14="http://schemas.microsoft.com/office/powerpoint/2010/main" val="1196427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GB" dirty="0" smtClean="0"/>
              <a:t>Differences:</a:t>
            </a:r>
          </a:p>
          <a:p>
            <a:endParaRPr lang="en-GB" dirty="0"/>
          </a:p>
          <a:p>
            <a:pPr marL="0" indent="0">
              <a:buNone/>
            </a:pPr>
            <a:r>
              <a:rPr lang="en-GB" dirty="0" smtClean="0"/>
              <a:t>Opportunity entrepreneurs…</a:t>
            </a:r>
            <a:endParaRPr lang="en-GB" dirty="0"/>
          </a:p>
          <a:p>
            <a:pPr marL="0" indent="0">
              <a:buNone/>
            </a:pPr>
            <a:r>
              <a:rPr lang="en-GB" dirty="0"/>
              <a:t>	</a:t>
            </a:r>
            <a:endParaRPr lang="en-GB" dirty="0" smtClean="0"/>
          </a:p>
          <a:p>
            <a:pPr marL="0" indent="0">
              <a:buNone/>
            </a:pPr>
            <a:r>
              <a:rPr lang="en-GB" sz="2000" dirty="0"/>
              <a:t>	</a:t>
            </a:r>
            <a:r>
              <a:rPr lang="en-GB" sz="2000" dirty="0" smtClean="0"/>
              <a:t>…less often have an agricultural background (</a:t>
            </a:r>
            <a:r>
              <a:rPr lang="en-GB" sz="2000" dirty="0"/>
              <a:t>53.0</a:t>
            </a:r>
            <a:r>
              <a:rPr lang="en-GB" sz="2000" dirty="0" smtClean="0"/>
              <a:t>%</a:t>
            </a:r>
            <a:r>
              <a:rPr lang="de-DE" sz="2000" dirty="0"/>
              <a:t> </a:t>
            </a:r>
            <a:r>
              <a:rPr lang="de-DE" sz="2000" dirty="0" smtClean="0"/>
              <a:t>vs. </a:t>
            </a:r>
            <a:r>
              <a:rPr lang="en-GB" sz="2000" dirty="0" smtClean="0"/>
              <a:t>73.7%, with 		p&lt;0.01)</a:t>
            </a:r>
            <a:endParaRPr lang="en-GB" dirty="0" smtClean="0"/>
          </a:p>
          <a:p>
            <a:pPr marL="0" indent="0">
              <a:buNone/>
            </a:pPr>
            <a:r>
              <a:rPr lang="en-GB" sz="2000" dirty="0"/>
              <a:t>	</a:t>
            </a:r>
            <a:r>
              <a:rPr lang="en-GB" sz="2000" dirty="0" smtClean="0"/>
              <a:t>…are better educated</a:t>
            </a:r>
            <a:r>
              <a:rPr lang="en-GB" sz="2000" dirty="0"/>
              <a:t> </a:t>
            </a:r>
            <a:r>
              <a:rPr lang="en-US" sz="2000" dirty="0" smtClean="0"/>
              <a:t>(8.1 vs. </a:t>
            </a:r>
            <a:r>
              <a:rPr lang="en-US" sz="2000" dirty="0"/>
              <a:t>6.6 years of </a:t>
            </a:r>
            <a:r>
              <a:rPr lang="en-US" sz="2000" dirty="0" smtClean="0"/>
              <a:t>schooling, with p&lt;0.01)</a:t>
            </a:r>
          </a:p>
          <a:p>
            <a:pPr marL="0" indent="0">
              <a:spcBef>
                <a:spcPts val="0"/>
              </a:spcBef>
              <a:buNone/>
            </a:pPr>
            <a:endParaRPr lang="en-US" sz="2000" dirty="0"/>
          </a:p>
          <a:p>
            <a:pPr marL="0" indent="0">
              <a:buNone/>
            </a:pPr>
            <a:r>
              <a:rPr lang="en-US" sz="2000" dirty="0" smtClean="0"/>
              <a:t>	…have more </a:t>
            </a:r>
            <a:r>
              <a:rPr lang="en-US" sz="2000" dirty="0"/>
              <a:t>often </a:t>
            </a:r>
            <a:r>
              <a:rPr lang="en-US" sz="2000" dirty="0" smtClean="0"/>
              <a:t>acquired </a:t>
            </a:r>
            <a:r>
              <a:rPr lang="en-US" sz="2000" dirty="0"/>
              <a:t>skills for the enterprise through </a:t>
            </a:r>
            <a:r>
              <a:rPr lang="en-US" sz="2000" dirty="0" smtClean="0"/>
              <a:t>			vocational training </a:t>
            </a:r>
            <a:r>
              <a:rPr lang="en-US" sz="2000" dirty="0"/>
              <a:t>(13.6% vs.6.6%, with p&lt;0.05). </a:t>
            </a:r>
            <a:endParaRPr lang="en-US" sz="2000" dirty="0" smtClean="0"/>
          </a:p>
          <a:p>
            <a:pPr marL="0" indent="0">
              <a:buNone/>
            </a:pPr>
            <a:r>
              <a:rPr lang="en-US" sz="2000" dirty="0"/>
              <a:t>	</a:t>
            </a:r>
            <a:r>
              <a:rPr lang="en-US" sz="2000" dirty="0" smtClean="0"/>
              <a:t>…</a:t>
            </a:r>
            <a:r>
              <a:rPr lang="en-US" sz="2000" dirty="0"/>
              <a:t>are more often primary occupation (67.5% vs. 56.5%, with </a:t>
            </a:r>
            <a:r>
              <a:rPr lang="en-US" sz="2000" dirty="0" smtClean="0"/>
              <a:t>			p</a:t>
            </a:r>
            <a:r>
              <a:rPr lang="en-US" sz="2000" dirty="0"/>
              <a:t>&lt;0.05) </a:t>
            </a:r>
          </a:p>
          <a:p>
            <a:endParaRPr lang="de-DE" dirty="0"/>
          </a:p>
        </p:txBody>
      </p:sp>
      <p:sp>
        <p:nvSpPr>
          <p:cNvPr id="3" name="Titel 2"/>
          <p:cNvSpPr>
            <a:spLocks noGrp="1"/>
          </p:cNvSpPr>
          <p:nvPr>
            <p:ph type="title"/>
          </p:nvPr>
        </p:nvSpPr>
        <p:spPr/>
        <p:txBody>
          <a:bodyPr/>
          <a:lstStyle/>
          <a:p>
            <a:r>
              <a:rPr lang="de-DE" dirty="0" smtClean="0"/>
              <a:t>General </a:t>
            </a:r>
            <a:r>
              <a:rPr lang="de-DE" dirty="0" err="1" smtClean="0"/>
              <a:t>characteristics</a:t>
            </a:r>
            <a:r>
              <a:rPr lang="de-DE" dirty="0" smtClean="0"/>
              <a:t> </a:t>
            </a:r>
            <a:r>
              <a:rPr lang="de-DE" dirty="0" err="1" smtClean="0"/>
              <a:t>and</a:t>
            </a:r>
            <a:r>
              <a:rPr lang="de-DE" dirty="0" smtClean="0"/>
              <a:t> human </a:t>
            </a:r>
            <a:r>
              <a:rPr lang="de-DE" dirty="0" err="1" smtClean="0"/>
              <a:t>capital</a:t>
            </a:r>
            <a:endParaRPr lang="de-DE" dirty="0"/>
          </a:p>
        </p:txBody>
      </p:sp>
    </p:spTree>
    <p:extLst>
      <p:ext uri="{BB962C8B-B14F-4D97-AF65-F5344CB8AC3E}">
        <p14:creationId xmlns:p14="http://schemas.microsoft.com/office/powerpoint/2010/main" val="371056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457200" indent="-457200">
              <a:buFont typeface="+mj-lt"/>
              <a:buAutoNum type="arabicPeriod" startAt="3"/>
            </a:pPr>
            <a:r>
              <a:rPr lang="de-DE" dirty="0"/>
              <a:t>Are </a:t>
            </a:r>
            <a:r>
              <a:rPr lang="de-DE" dirty="0" err="1"/>
              <a:t>opportunity</a:t>
            </a:r>
            <a:r>
              <a:rPr lang="de-DE" dirty="0"/>
              <a:t> </a:t>
            </a:r>
            <a:r>
              <a:rPr lang="de-DE" dirty="0" err="1"/>
              <a:t>entrepreneurs</a:t>
            </a:r>
            <a:r>
              <a:rPr lang="de-DE" dirty="0"/>
              <a:t> </a:t>
            </a:r>
            <a:r>
              <a:rPr lang="de-DE" dirty="0" err="1"/>
              <a:t>more</a:t>
            </a:r>
            <a:r>
              <a:rPr lang="de-DE" dirty="0"/>
              <a:t> </a:t>
            </a:r>
            <a:r>
              <a:rPr lang="de-DE" dirty="0" err="1"/>
              <a:t>successfull</a:t>
            </a:r>
            <a:r>
              <a:rPr lang="de-DE" dirty="0"/>
              <a:t> in </a:t>
            </a:r>
            <a:r>
              <a:rPr lang="de-DE" dirty="0" err="1"/>
              <a:t>terms</a:t>
            </a:r>
            <a:r>
              <a:rPr lang="de-DE" dirty="0"/>
              <a:t> </a:t>
            </a:r>
            <a:r>
              <a:rPr lang="de-DE" dirty="0" err="1"/>
              <a:t>of</a:t>
            </a:r>
            <a:r>
              <a:rPr lang="de-DE" dirty="0"/>
              <a:t> </a:t>
            </a:r>
            <a:r>
              <a:rPr lang="de-DE" dirty="0" err="1"/>
              <a:t>profits</a:t>
            </a:r>
            <a:r>
              <a:rPr lang="de-DE" dirty="0"/>
              <a:t> </a:t>
            </a:r>
            <a:r>
              <a:rPr lang="de-DE" dirty="0" err="1"/>
              <a:t>and</a:t>
            </a:r>
            <a:r>
              <a:rPr lang="de-DE" dirty="0"/>
              <a:t> </a:t>
            </a:r>
            <a:r>
              <a:rPr lang="de-DE" dirty="0" err="1"/>
              <a:t>employment</a:t>
            </a:r>
            <a:r>
              <a:rPr lang="de-DE" dirty="0"/>
              <a:t> </a:t>
            </a:r>
            <a:r>
              <a:rPr lang="de-DE" dirty="0" err="1"/>
              <a:t>generation</a:t>
            </a:r>
            <a:r>
              <a:rPr lang="de-DE" dirty="0"/>
              <a:t> </a:t>
            </a:r>
            <a:r>
              <a:rPr lang="de-DE" dirty="0" err="1"/>
              <a:t>than</a:t>
            </a:r>
            <a:r>
              <a:rPr lang="de-DE" dirty="0"/>
              <a:t> </a:t>
            </a:r>
            <a:r>
              <a:rPr lang="de-DE" dirty="0" err="1"/>
              <a:t>necessity</a:t>
            </a:r>
            <a:r>
              <a:rPr lang="de-DE" dirty="0"/>
              <a:t> </a:t>
            </a:r>
            <a:r>
              <a:rPr lang="de-DE" dirty="0" err="1"/>
              <a:t>entrepreneurs</a:t>
            </a:r>
            <a:r>
              <a:rPr lang="de-DE" dirty="0"/>
              <a:t>?</a:t>
            </a:r>
          </a:p>
          <a:p>
            <a:pPr marL="0" indent="0">
              <a:buNone/>
            </a:pPr>
            <a:endParaRPr lang="de-DE" dirty="0"/>
          </a:p>
          <a:p>
            <a:pPr marL="0" indent="0">
              <a:buNone/>
            </a:pPr>
            <a:r>
              <a:rPr lang="de-DE" dirty="0" err="1" smtClean="0"/>
              <a:t>Mean</a:t>
            </a:r>
            <a:r>
              <a:rPr lang="de-DE" dirty="0" smtClean="0"/>
              <a:t> </a:t>
            </a:r>
            <a:r>
              <a:rPr lang="de-DE" dirty="0" err="1" smtClean="0"/>
              <a:t>profits</a:t>
            </a:r>
            <a:r>
              <a:rPr lang="de-DE" dirty="0" smtClean="0"/>
              <a:t> </a:t>
            </a:r>
            <a:r>
              <a:rPr lang="de-DE" dirty="0"/>
              <a:t>per </a:t>
            </a:r>
            <a:r>
              <a:rPr lang="de-DE" dirty="0" err="1" smtClean="0"/>
              <a:t>month</a:t>
            </a:r>
            <a:endParaRPr lang="de-DE" dirty="0" smtClean="0"/>
          </a:p>
          <a:p>
            <a:r>
              <a:rPr lang="de-DE" dirty="0" err="1" smtClean="0"/>
              <a:t>Opportunity</a:t>
            </a:r>
            <a:r>
              <a:rPr lang="de-DE" dirty="0" smtClean="0"/>
              <a:t> </a:t>
            </a:r>
            <a:r>
              <a:rPr lang="de-DE" dirty="0" err="1" smtClean="0"/>
              <a:t>entrepreneurs</a:t>
            </a:r>
            <a:r>
              <a:rPr lang="de-DE" dirty="0" smtClean="0"/>
              <a:t>: 345.8 USD</a:t>
            </a:r>
          </a:p>
          <a:p>
            <a:r>
              <a:rPr lang="de-DE" dirty="0" err="1" smtClean="0"/>
              <a:t>Necessity</a:t>
            </a:r>
            <a:r>
              <a:rPr lang="de-DE" dirty="0" smtClean="0"/>
              <a:t> </a:t>
            </a:r>
            <a:r>
              <a:rPr lang="de-DE" dirty="0" err="1" smtClean="0"/>
              <a:t>entrepreneurs</a:t>
            </a:r>
            <a:r>
              <a:rPr lang="de-DE" dirty="0" smtClean="0"/>
              <a:t>: </a:t>
            </a:r>
            <a:r>
              <a:rPr lang="de-DE" dirty="0"/>
              <a:t>235.5 USD</a:t>
            </a:r>
            <a:endParaRPr lang="de-DE" dirty="0" smtClean="0"/>
          </a:p>
          <a:p>
            <a:pPr marL="0" indent="0">
              <a:buNone/>
            </a:pPr>
            <a:r>
              <a:rPr lang="de-DE" dirty="0"/>
              <a:t>(p&lt;0.01) </a:t>
            </a:r>
          </a:p>
          <a:p>
            <a:pPr marL="0" indent="0">
              <a:buNone/>
            </a:pPr>
            <a:endParaRPr lang="de-DE" dirty="0" smtClean="0"/>
          </a:p>
          <a:p>
            <a:pPr marL="0" indent="0">
              <a:buNone/>
            </a:pPr>
            <a:r>
              <a:rPr lang="de-DE" dirty="0" err="1" smtClean="0"/>
              <a:t>Mean</a:t>
            </a:r>
            <a:r>
              <a:rPr lang="de-DE" dirty="0" smtClean="0"/>
              <a:t> </a:t>
            </a:r>
            <a:r>
              <a:rPr lang="de-DE" dirty="0" err="1" smtClean="0"/>
              <a:t>number</a:t>
            </a:r>
            <a:r>
              <a:rPr lang="de-DE" dirty="0" smtClean="0"/>
              <a:t> </a:t>
            </a:r>
            <a:r>
              <a:rPr lang="de-DE" dirty="0" err="1" smtClean="0"/>
              <a:t>of</a:t>
            </a:r>
            <a:r>
              <a:rPr lang="de-DE" dirty="0" smtClean="0"/>
              <a:t> non-</a:t>
            </a:r>
            <a:r>
              <a:rPr lang="de-DE" dirty="0" err="1" smtClean="0"/>
              <a:t>family</a:t>
            </a:r>
            <a:r>
              <a:rPr lang="de-DE" dirty="0" smtClean="0"/>
              <a:t> </a:t>
            </a:r>
            <a:r>
              <a:rPr lang="de-DE" dirty="0" err="1" smtClean="0"/>
              <a:t>employees</a:t>
            </a:r>
            <a:endParaRPr lang="de-DE" dirty="0"/>
          </a:p>
          <a:p>
            <a:r>
              <a:rPr lang="de-DE" dirty="0" err="1"/>
              <a:t>Opportunity</a:t>
            </a:r>
            <a:r>
              <a:rPr lang="de-DE" dirty="0"/>
              <a:t> </a:t>
            </a:r>
            <a:r>
              <a:rPr lang="de-DE" dirty="0" err="1"/>
              <a:t>entrepreneurs</a:t>
            </a:r>
            <a:r>
              <a:rPr lang="de-DE" dirty="0"/>
              <a:t>: </a:t>
            </a:r>
            <a:r>
              <a:rPr lang="de-DE" dirty="0" smtClean="0"/>
              <a:t>0.6 </a:t>
            </a:r>
            <a:r>
              <a:rPr lang="de-DE" dirty="0" err="1" smtClean="0"/>
              <a:t>employees</a:t>
            </a:r>
            <a:endParaRPr lang="de-DE" dirty="0"/>
          </a:p>
          <a:p>
            <a:r>
              <a:rPr lang="de-DE" dirty="0" err="1"/>
              <a:t>Necessity</a:t>
            </a:r>
            <a:r>
              <a:rPr lang="de-DE" dirty="0"/>
              <a:t> </a:t>
            </a:r>
            <a:r>
              <a:rPr lang="de-DE" dirty="0" err="1"/>
              <a:t>entrepreneurs</a:t>
            </a:r>
            <a:r>
              <a:rPr lang="de-DE" dirty="0"/>
              <a:t>: </a:t>
            </a:r>
            <a:r>
              <a:rPr lang="de-DE" dirty="0" smtClean="0"/>
              <a:t>0.2 </a:t>
            </a:r>
            <a:r>
              <a:rPr lang="de-DE" dirty="0" err="1" smtClean="0"/>
              <a:t>employees</a:t>
            </a:r>
            <a:endParaRPr lang="de-DE" dirty="0"/>
          </a:p>
          <a:p>
            <a:pPr marL="0" indent="0">
              <a:buNone/>
            </a:pPr>
            <a:r>
              <a:rPr lang="de-DE" dirty="0" smtClean="0"/>
              <a:t>(</a:t>
            </a:r>
            <a:r>
              <a:rPr lang="de-DE" dirty="0"/>
              <a:t>p&lt;0.01) </a:t>
            </a:r>
            <a:endParaRPr lang="de-DE" dirty="0" smtClean="0"/>
          </a:p>
          <a:p>
            <a:pPr marL="0" indent="0">
              <a:buNone/>
            </a:pPr>
            <a:endParaRPr lang="de-DE" dirty="0" smtClean="0"/>
          </a:p>
          <a:p>
            <a:pPr marL="0" indent="0">
              <a:buNone/>
            </a:pPr>
            <a:endParaRPr lang="de-DE" dirty="0"/>
          </a:p>
        </p:txBody>
      </p:sp>
      <p:sp>
        <p:nvSpPr>
          <p:cNvPr id="5" name="Titel 4"/>
          <p:cNvSpPr>
            <a:spLocks noGrp="1"/>
          </p:cNvSpPr>
          <p:nvPr>
            <p:ph type="title"/>
          </p:nvPr>
        </p:nvSpPr>
        <p:spPr/>
        <p:txBody>
          <a:bodyPr/>
          <a:lstStyle/>
          <a:p>
            <a:r>
              <a:rPr lang="de-DE" dirty="0" smtClean="0"/>
              <a:t>Profits </a:t>
            </a:r>
            <a:r>
              <a:rPr lang="de-DE" dirty="0" err="1" smtClean="0"/>
              <a:t>and</a:t>
            </a:r>
            <a:r>
              <a:rPr lang="de-DE" dirty="0" smtClean="0"/>
              <a:t> </a:t>
            </a:r>
            <a:r>
              <a:rPr lang="de-DE" dirty="0" err="1" smtClean="0"/>
              <a:t>employment</a:t>
            </a:r>
            <a:endParaRPr lang="de-DE" dirty="0"/>
          </a:p>
        </p:txBody>
      </p:sp>
    </p:spTree>
    <p:extLst>
      <p:ext uri="{BB962C8B-B14F-4D97-AF65-F5344CB8AC3E}">
        <p14:creationId xmlns:p14="http://schemas.microsoft.com/office/powerpoint/2010/main" val="775538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57200" indent="-457200">
              <a:buFont typeface="+mj-lt"/>
              <a:buAutoNum type="arabicPeriod"/>
            </a:pPr>
            <a:endParaRPr lang="en-GB" dirty="0" smtClean="0"/>
          </a:p>
          <a:p>
            <a:pPr marL="457200" indent="-457200">
              <a:buFont typeface="+mj-lt"/>
              <a:buAutoNum type="arabicPeriod"/>
            </a:pPr>
            <a:r>
              <a:rPr lang="en-GB" dirty="0" smtClean="0"/>
              <a:t>The Research Project</a:t>
            </a:r>
          </a:p>
          <a:p>
            <a:pPr marL="457200" indent="-457200">
              <a:buFont typeface="+mj-lt"/>
              <a:buAutoNum type="arabicPeriod"/>
            </a:pPr>
            <a:endParaRPr lang="en-GB" dirty="0" smtClean="0"/>
          </a:p>
          <a:p>
            <a:pPr marL="457200" indent="-457200">
              <a:buFont typeface="+mj-lt"/>
              <a:buAutoNum type="arabicPeriod"/>
            </a:pPr>
            <a:r>
              <a:rPr lang="de-DE" sz="2400" dirty="0" smtClean="0"/>
              <a:t>Paper </a:t>
            </a:r>
            <a:r>
              <a:rPr lang="de-DE" sz="2400" dirty="0" err="1" smtClean="0"/>
              <a:t>presentation</a:t>
            </a:r>
            <a:r>
              <a:rPr lang="de-DE" sz="2400" dirty="0" smtClean="0"/>
              <a:t>: </a:t>
            </a:r>
          </a:p>
          <a:p>
            <a:pPr marL="457200" indent="-457200">
              <a:buNone/>
            </a:pPr>
            <a:r>
              <a:rPr lang="de-DE" sz="2400" dirty="0" smtClean="0"/>
              <a:t>	‚</a:t>
            </a:r>
            <a:r>
              <a:rPr lang="de-DE" dirty="0" err="1" smtClean="0"/>
              <a:t>Necessity</a:t>
            </a:r>
            <a:r>
              <a:rPr lang="de-DE" dirty="0" smtClean="0"/>
              <a:t> </a:t>
            </a:r>
            <a:r>
              <a:rPr lang="de-DE" dirty="0" err="1" smtClean="0"/>
              <a:t>and</a:t>
            </a:r>
            <a:r>
              <a:rPr lang="de-DE" dirty="0" smtClean="0"/>
              <a:t> </a:t>
            </a:r>
            <a:r>
              <a:rPr lang="de-DE" dirty="0" err="1" smtClean="0"/>
              <a:t>opportunity</a:t>
            </a:r>
            <a:r>
              <a:rPr lang="de-DE" dirty="0" smtClean="0"/>
              <a:t> </a:t>
            </a:r>
            <a:r>
              <a:rPr lang="de-DE" dirty="0" err="1" smtClean="0"/>
              <a:t>entrepreneurship</a:t>
            </a:r>
            <a:r>
              <a:rPr lang="de-DE" dirty="0" smtClean="0"/>
              <a:t> in rural Vietnam – </a:t>
            </a:r>
            <a:r>
              <a:rPr lang="de-DE" dirty="0" err="1" smtClean="0"/>
              <a:t>characteristics</a:t>
            </a:r>
            <a:r>
              <a:rPr lang="de-DE" dirty="0" smtClean="0"/>
              <a:t> </a:t>
            </a:r>
            <a:r>
              <a:rPr lang="de-DE" dirty="0" err="1" smtClean="0"/>
              <a:t>and</a:t>
            </a:r>
            <a:r>
              <a:rPr lang="de-DE" dirty="0" smtClean="0"/>
              <a:t> </a:t>
            </a:r>
            <a:r>
              <a:rPr lang="de-DE" dirty="0" err="1" smtClean="0"/>
              <a:t>performance</a:t>
            </a:r>
            <a:r>
              <a:rPr lang="de-DE" dirty="0" smtClean="0"/>
              <a:t>‘</a:t>
            </a:r>
            <a:endParaRPr lang="en-GB" dirty="0" smtClean="0"/>
          </a:p>
        </p:txBody>
      </p:sp>
      <p:sp>
        <p:nvSpPr>
          <p:cNvPr id="3" name="Titel 2"/>
          <p:cNvSpPr>
            <a:spLocks noGrp="1"/>
          </p:cNvSpPr>
          <p:nvPr>
            <p:ph type="title"/>
          </p:nvPr>
        </p:nvSpPr>
        <p:spPr/>
        <p:txBody>
          <a:bodyPr/>
          <a:lstStyle/>
          <a:p>
            <a:r>
              <a:rPr lang="en-GB" dirty="0" smtClean="0"/>
              <a:t>Outline</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de-DE" dirty="0" smtClean="0"/>
              <a:t>Multivariate </a:t>
            </a:r>
            <a:r>
              <a:rPr lang="de-DE" dirty="0" err="1"/>
              <a:t>regression</a:t>
            </a:r>
            <a:r>
              <a:rPr lang="de-DE" dirty="0"/>
              <a:t> </a:t>
            </a:r>
            <a:r>
              <a:rPr lang="de-DE" dirty="0" err="1"/>
              <a:t>models</a:t>
            </a:r>
            <a:r>
              <a:rPr lang="de-DE" dirty="0"/>
              <a:t> (OLS</a:t>
            </a:r>
            <a:r>
              <a:rPr lang="de-DE" dirty="0" smtClean="0"/>
              <a:t>) </a:t>
            </a:r>
            <a:r>
              <a:rPr lang="de-DE" dirty="0" err="1" smtClean="0"/>
              <a:t>and</a:t>
            </a:r>
            <a:r>
              <a:rPr lang="de-DE" dirty="0" smtClean="0"/>
              <a:t> Instrumental Variable </a:t>
            </a:r>
            <a:r>
              <a:rPr lang="de-DE" dirty="0" err="1" smtClean="0"/>
              <a:t>regression</a:t>
            </a:r>
            <a:r>
              <a:rPr lang="de-DE" dirty="0" smtClean="0"/>
              <a:t> </a:t>
            </a:r>
            <a:r>
              <a:rPr lang="de-DE" dirty="0" err="1" smtClean="0"/>
              <a:t>with</a:t>
            </a:r>
            <a:r>
              <a:rPr lang="de-DE" dirty="0" smtClean="0"/>
              <a:t> </a:t>
            </a:r>
            <a:r>
              <a:rPr lang="de-DE" dirty="0" err="1" smtClean="0"/>
              <a:t>control</a:t>
            </a:r>
            <a:r>
              <a:rPr lang="de-DE" dirty="0" smtClean="0"/>
              <a:t> variables:</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a:buFont typeface="Wingdings" charset="0"/>
              <a:buChar char="à"/>
            </a:pPr>
            <a:r>
              <a:rPr lang="de-DE" dirty="0" err="1" smtClean="0"/>
              <a:t>Results</a:t>
            </a:r>
            <a:r>
              <a:rPr lang="de-DE" dirty="0" smtClean="0"/>
              <a:t> </a:t>
            </a:r>
            <a:r>
              <a:rPr lang="de-DE" dirty="0" err="1"/>
              <a:t>confirmed</a:t>
            </a:r>
            <a:r>
              <a:rPr lang="de-DE" dirty="0"/>
              <a:t> </a:t>
            </a:r>
            <a:r>
              <a:rPr lang="de-DE" dirty="0" err="1"/>
              <a:t>for</a:t>
            </a:r>
            <a:r>
              <a:rPr lang="de-DE" dirty="0"/>
              <a:t> </a:t>
            </a:r>
            <a:r>
              <a:rPr lang="de-DE" dirty="0" err="1"/>
              <a:t>profits</a:t>
            </a:r>
            <a:r>
              <a:rPr lang="de-DE" dirty="0"/>
              <a:t> per </a:t>
            </a:r>
            <a:r>
              <a:rPr lang="de-DE" dirty="0" err="1" smtClean="0"/>
              <a:t>month</a:t>
            </a:r>
            <a:endParaRPr lang="de-DE" dirty="0"/>
          </a:p>
          <a:p>
            <a:pPr>
              <a:buFont typeface="Wingdings" charset="0"/>
              <a:buChar char="à"/>
            </a:pPr>
            <a:r>
              <a:rPr lang="de-DE" dirty="0" err="1" smtClean="0"/>
              <a:t>Results</a:t>
            </a:r>
            <a:r>
              <a:rPr lang="de-DE" dirty="0" smtClean="0"/>
              <a:t> </a:t>
            </a:r>
            <a:r>
              <a:rPr lang="de-DE" u="sng" dirty="0">
                <a:solidFill>
                  <a:srgbClr val="FF0000"/>
                </a:solidFill>
              </a:rPr>
              <a:t>not</a:t>
            </a:r>
            <a:r>
              <a:rPr lang="de-DE" dirty="0"/>
              <a:t> </a:t>
            </a:r>
            <a:r>
              <a:rPr lang="de-DE" dirty="0" err="1"/>
              <a:t>confirmed</a:t>
            </a:r>
            <a:r>
              <a:rPr lang="de-DE" dirty="0"/>
              <a:t> </a:t>
            </a:r>
            <a:r>
              <a:rPr lang="de-DE" dirty="0" err="1" smtClean="0"/>
              <a:t>for</a:t>
            </a:r>
            <a:r>
              <a:rPr lang="de-DE" dirty="0" smtClean="0"/>
              <a:t> </a:t>
            </a:r>
            <a:r>
              <a:rPr lang="de-DE" dirty="0" err="1" smtClean="0"/>
              <a:t>employment</a:t>
            </a:r>
            <a:endParaRPr lang="de-DE" dirty="0"/>
          </a:p>
          <a:p>
            <a:pPr marL="0" indent="0">
              <a:buNone/>
            </a:pPr>
            <a:endParaRPr lang="de-DE" dirty="0"/>
          </a:p>
          <a:p>
            <a:pPr marL="0" indent="0">
              <a:buNone/>
            </a:pPr>
            <a:endParaRPr lang="de-DE" dirty="0"/>
          </a:p>
        </p:txBody>
      </p:sp>
      <p:sp>
        <p:nvSpPr>
          <p:cNvPr id="5" name="Titel 4"/>
          <p:cNvSpPr>
            <a:spLocks noGrp="1"/>
          </p:cNvSpPr>
          <p:nvPr>
            <p:ph type="title"/>
          </p:nvPr>
        </p:nvSpPr>
        <p:spPr/>
        <p:txBody>
          <a:bodyPr/>
          <a:lstStyle/>
          <a:p>
            <a:r>
              <a:rPr lang="de-DE" dirty="0" smtClean="0"/>
              <a:t>Performance</a:t>
            </a:r>
            <a:endParaRPr lang="de-DE" dirty="0"/>
          </a:p>
        </p:txBody>
      </p:sp>
      <p:sp>
        <p:nvSpPr>
          <p:cNvPr id="7" name="Inhaltsplatzhalter 5"/>
          <p:cNvSpPr txBox="1">
            <a:spLocks/>
          </p:cNvSpPr>
          <p:nvPr/>
        </p:nvSpPr>
        <p:spPr bwMode="auto">
          <a:xfrm>
            <a:off x="142844" y="1628800"/>
            <a:ext cx="4357148"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Font typeface="Wingdings 2" pitchFamily="18" charset="2"/>
              <a:buChar char=""/>
              <a:defRPr sz="2200">
                <a:solidFill>
                  <a:srgbClr val="000066"/>
                </a:solidFill>
                <a:latin typeface="+mj-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rgbClr val="000066"/>
                </a:solidFill>
                <a:latin typeface="+mj-lt"/>
              </a:defRPr>
            </a:lvl2pPr>
            <a:lvl3pPr marL="1143000" indent="-228600" algn="l" rtl="0" eaLnBrk="0" fontAlgn="base" hangingPunct="0">
              <a:spcBef>
                <a:spcPct val="20000"/>
              </a:spcBef>
              <a:spcAft>
                <a:spcPct val="0"/>
              </a:spcAft>
              <a:buFont typeface="Agfa Rotis Semisans" pitchFamily="34" charset="0"/>
              <a:buChar char="—"/>
              <a:defRPr sz="1800" baseline="0">
                <a:solidFill>
                  <a:srgbClr val="000066"/>
                </a:solidFill>
                <a:latin typeface="+mj-lt"/>
              </a:defRPr>
            </a:lvl3pPr>
            <a:lvl4pPr marL="1600200" indent="-228600" algn="l" rtl="0" eaLnBrk="0" fontAlgn="base" hangingPunct="0">
              <a:spcBef>
                <a:spcPct val="20000"/>
              </a:spcBef>
              <a:spcAft>
                <a:spcPct val="0"/>
              </a:spcAft>
              <a:buFontTx/>
              <a:buBlip>
                <a:blip r:embed="rId2"/>
              </a:buBlip>
              <a:defRPr sz="2000">
                <a:solidFill>
                  <a:schemeClr val="tx1"/>
                </a:solidFill>
                <a:latin typeface="+mn-lt"/>
              </a:defRPr>
            </a:lvl4pPr>
            <a:lvl5pPr marL="2057400" indent="-228600" algn="l" rtl="0" eaLnBrk="0" fontAlgn="base" hangingPunct="0">
              <a:spcBef>
                <a:spcPct val="20000"/>
              </a:spcBef>
              <a:spcAft>
                <a:spcPct val="0"/>
              </a:spcAft>
              <a:buFontTx/>
              <a:buBlip>
                <a:blip r:embed="rId2"/>
              </a:buBlip>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Font typeface="Arial" pitchFamily="34" charset="0"/>
              <a:buNone/>
            </a:pPr>
            <a:r>
              <a:rPr lang="en-GB" dirty="0" smtClean="0"/>
              <a:t>General characteristics:</a:t>
            </a:r>
            <a:endParaRPr lang="de-DE" dirty="0" smtClean="0"/>
          </a:p>
          <a:p>
            <a:pPr lvl="1"/>
            <a:r>
              <a:rPr lang="en-GB" dirty="0" smtClean="0"/>
              <a:t>10 </a:t>
            </a:r>
            <a:r>
              <a:rPr lang="en-GB" dirty="0" err="1" smtClean="0"/>
              <a:t>sectoral</a:t>
            </a:r>
            <a:r>
              <a:rPr lang="en-GB" dirty="0" smtClean="0"/>
              <a:t> dummies</a:t>
            </a:r>
            <a:endParaRPr lang="de-DE" dirty="0" smtClean="0"/>
          </a:p>
          <a:p>
            <a:pPr lvl="1"/>
            <a:r>
              <a:rPr lang="en-GB" dirty="0" smtClean="0"/>
              <a:t>Business age</a:t>
            </a:r>
            <a:endParaRPr lang="de-DE" dirty="0" smtClean="0"/>
          </a:p>
          <a:p>
            <a:pPr lvl="1"/>
            <a:r>
              <a:rPr lang="en-GB" dirty="0" smtClean="0"/>
              <a:t>Initial investment (</a:t>
            </a:r>
            <a:r>
              <a:rPr lang="en-GB" dirty="0" err="1" smtClean="0"/>
              <a:t>ln</a:t>
            </a:r>
            <a:r>
              <a:rPr lang="en-GB" dirty="0" smtClean="0"/>
              <a:t>)</a:t>
            </a:r>
            <a:endParaRPr lang="de-DE" dirty="0" smtClean="0"/>
          </a:p>
          <a:p>
            <a:pPr lvl="1"/>
            <a:r>
              <a:rPr lang="en-GB" dirty="0" smtClean="0"/>
              <a:t>Education</a:t>
            </a:r>
            <a:endParaRPr lang="de-DE" dirty="0" smtClean="0"/>
          </a:p>
          <a:p>
            <a:pPr lvl="1"/>
            <a:r>
              <a:rPr lang="en-GB" dirty="0" smtClean="0"/>
              <a:t>Vocational skills</a:t>
            </a:r>
            <a:endParaRPr lang="de-DE" dirty="0" smtClean="0"/>
          </a:p>
          <a:p>
            <a:pPr lvl="1"/>
            <a:r>
              <a:rPr lang="en-GB" dirty="0" smtClean="0"/>
              <a:t>Female</a:t>
            </a:r>
            <a:endParaRPr lang="de-DE" dirty="0" smtClean="0"/>
          </a:p>
          <a:p>
            <a:pPr lvl="1"/>
            <a:r>
              <a:rPr lang="en-GB" dirty="0" smtClean="0"/>
              <a:t>Minority</a:t>
            </a:r>
            <a:endParaRPr lang="de-DE" dirty="0" smtClean="0"/>
          </a:p>
          <a:p>
            <a:pPr lvl="1"/>
            <a:r>
              <a:rPr lang="en-GB" dirty="0" smtClean="0"/>
              <a:t>Natural shocks</a:t>
            </a:r>
            <a:endParaRPr lang="de-DE" dirty="0" smtClean="0"/>
          </a:p>
        </p:txBody>
      </p:sp>
      <p:sp>
        <p:nvSpPr>
          <p:cNvPr id="10" name="Inhaltsplatzhalter 5"/>
          <p:cNvSpPr txBox="1">
            <a:spLocks/>
          </p:cNvSpPr>
          <p:nvPr/>
        </p:nvSpPr>
        <p:spPr bwMode="auto">
          <a:xfrm>
            <a:off x="4644008" y="1628800"/>
            <a:ext cx="4357148" cy="3816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Font typeface="Wingdings 2" pitchFamily="18" charset="2"/>
              <a:buChar char=""/>
              <a:defRPr sz="2200">
                <a:solidFill>
                  <a:srgbClr val="000066"/>
                </a:solidFill>
                <a:latin typeface="+mj-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rgbClr val="000066"/>
                </a:solidFill>
                <a:latin typeface="+mj-lt"/>
              </a:defRPr>
            </a:lvl2pPr>
            <a:lvl3pPr marL="1143000" indent="-228600" algn="l" rtl="0" eaLnBrk="0" fontAlgn="base" hangingPunct="0">
              <a:spcBef>
                <a:spcPct val="20000"/>
              </a:spcBef>
              <a:spcAft>
                <a:spcPct val="0"/>
              </a:spcAft>
              <a:buFont typeface="Agfa Rotis Semisans" pitchFamily="34" charset="0"/>
              <a:buChar char="—"/>
              <a:defRPr sz="1800" baseline="0">
                <a:solidFill>
                  <a:srgbClr val="000066"/>
                </a:solidFill>
                <a:latin typeface="+mj-lt"/>
              </a:defRPr>
            </a:lvl3pPr>
            <a:lvl4pPr marL="1600200" indent="-228600" algn="l" rtl="0" eaLnBrk="0" fontAlgn="base" hangingPunct="0">
              <a:spcBef>
                <a:spcPct val="20000"/>
              </a:spcBef>
              <a:spcAft>
                <a:spcPct val="0"/>
              </a:spcAft>
              <a:buFontTx/>
              <a:buBlip>
                <a:blip r:embed="rId2"/>
              </a:buBlip>
              <a:defRPr sz="2000">
                <a:solidFill>
                  <a:schemeClr val="tx1"/>
                </a:solidFill>
                <a:latin typeface="+mn-lt"/>
              </a:defRPr>
            </a:lvl4pPr>
            <a:lvl5pPr marL="2057400" indent="-228600" algn="l" rtl="0" eaLnBrk="0" fontAlgn="base" hangingPunct="0">
              <a:spcBef>
                <a:spcPct val="20000"/>
              </a:spcBef>
              <a:spcAft>
                <a:spcPct val="0"/>
              </a:spcAft>
              <a:buFontTx/>
              <a:buBlip>
                <a:blip r:embed="rId2"/>
              </a:buBlip>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buFontTx/>
              <a:buNone/>
            </a:pPr>
            <a:r>
              <a:rPr lang="de-DE" dirty="0" err="1" smtClean="0"/>
              <a:t>Locational</a:t>
            </a:r>
            <a:r>
              <a:rPr lang="de-DE" dirty="0" smtClean="0"/>
              <a:t> </a:t>
            </a:r>
            <a:r>
              <a:rPr lang="de-DE" dirty="0" err="1"/>
              <a:t>characteristics</a:t>
            </a:r>
            <a:endParaRPr lang="de-DE" dirty="0"/>
          </a:p>
          <a:p>
            <a:pPr lvl="1"/>
            <a:r>
              <a:rPr lang="en-GB" dirty="0"/>
              <a:t>Non-farm wage rate</a:t>
            </a:r>
            <a:endParaRPr lang="de-DE" dirty="0"/>
          </a:p>
          <a:p>
            <a:pPr lvl="1"/>
            <a:r>
              <a:rPr lang="en-GB" dirty="0"/>
              <a:t>Distance to Market</a:t>
            </a:r>
            <a:endParaRPr lang="de-DE" dirty="0"/>
          </a:p>
          <a:p>
            <a:pPr lvl="1"/>
            <a:r>
              <a:rPr lang="en-GB" dirty="0"/>
              <a:t>Distance to intermediate city</a:t>
            </a:r>
            <a:r>
              <a:rPr lang="de-DE" dirty="0"/>
              <a:t> </a:t>
            </a:r>
            <a:r>
              <a:rPr lang="en-GB" dirty="0"/>
              <a:t>(</a:t>
            </a:r>
            <a:r>
              <a:rPr lang="en-GB" dirty="0" err="1"/>
              <a:t>ln</a:t>
            </a:r>
            <a:r>
              <a:rPr lang="en-GB" dirty="0"/>
              <a:t>)</a:t>
            </a:r>
            <a:endParaRPr lang="de-DE" dirty="0"/>
          </a:p>
          <a:p>
            <a:pPr lvl="1"/>
            <a:r>
              <a:rPr lang="en-GB" dirty="0"/>
              <a:t>Two lane road</a:t>
            </a:r>
            <a:endParaRPr lang="de-DE" dirty="0"/>
          </a:p>
          <a:p>
            <a:pPr lvl="1"/>
            <a:r>
              <a:rPr lang="en-GB" dirty="0" err="1"/>
              <a:t>Thua</a:t>
            </a:r>
            <a:r>
              <a:rPr lang="en-GB" dirty="0"/>
              <a:t> </a:t>
            </a:r>
            <a:r>
              <a:rPr lang="en-GB" dirty="0" err="1"/>
              <a:t>Thien</a:t>
            </a:r>
            <a:r>
              <a:rPr lang="en-GB" dirty="0"/>
              <a:t> Hue</a:t>
            </a:r>
            <a:endParaRPr lang="de-DE" dirty="0"/>
          </a:p>
          <a:p>
            <a:pPr lvl="1"/>
            <a:r>
              <a:rPr lang="en-GB" dirty="0" err="1"/>
              <a:t>Dak</a:t>
            </a:r>
            <a:r>
              <a:rPr lang="en-GB" dirty="0"/>
              <a:t> </a:t>
            </a:r>
            <a:r>
              <a:rPr lang="en-GB" dirty="0" err="1"/>
              <a:t>Lak</a:t>
            </a:r>
            <a:endParaRPr lang="de-DE" dirty="0"/>
          </a:p>
          <a:p>
            <a:pPr marL="457200" lvl="1" indent="0">
              <a:buFontTx/>
              <a:buNone/>
            </a:pPr>
            <a:endParaRPr lang="de-DE" dirty="0"/>
          </a:p>
          <a:p>
            <a:pPr lvl="1"/>
            <a:endParaRPr lang="de-DE" dirty="0"/>
          </a:p>
          <a:p>
            <a:pPr lvl="1"/>
            <a:endParaRPr lang="de-DE" dirty="0"/>
          </a:p>
        </p:txBody>
      </p:sp>
    </p:spTree>
    <p:extLst>
      <p:ext uri="{BB962C8B-B14F-4D97-AF65-F5344CB8AC3E}">
        <p14:creationId xmlns:p14="http://schemas.microsoft.com/office/powerpoint/2010/main" val="35906112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 calcmode="lin" valueType="num">
                                      <p:cBhvr additive="base">
                                        <p:cTn id="7"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 calcmode="lin" valueType="num">
                                      <p:cBhvr additive="base">
                                        <p:cTn id="13"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Performance</a:t>
            </a:r>
            <a:endParaRPr lang="de-DE" dirty="0"/>
          </a:p>
        </p:txBody>
      </p:sp>
      <p:graphicFrame>
        <p:nvGraphicFramePr>
          <p:cNvPr id="11" name="Objekt 10"/>
          <p:cNvGraphicFramePr>
            <a:graphicFrameLocks noChangeAspect="1"/>
          </p:cNvGraphicFramePr>
          <p:nvPr>
            <p:extLst>
              <p:ext uri="{D42A27DB-BD31-4B8C-83A1-F6EECF244321}">
                <p14:modId xmlns:p14="http://schemas.microsoft.com/office/powerpoint/2010/main" val="1707346457"/>
              </p:ext>
            </p:extLst>
          </p:nvPr>
        </p:nvGraphicFramePr>
        <p:xfrm>
          <a:off x="179388" y="1201738"/>
          <a:ext cx="8713787" cy="5703887"/>
        </p:xfrm>
        <a:graphic>
          <a:graphicData uri="http://schemas.openxmlformats.org/presentationml/2006/ole">
            <mc:AlternateContent xmlns:mc="http://schemas.openxmlformats.org/markup-compatibility/2006">
              <mc:Choice xmlns:v="urn:schemas-microsoft-com:vml" Requires="v">
                <p:oleObj spid="_x0000_s2111" name="Dokument" r:id="rId3" imgW="5917982" imgH="3873357" progId="Word.Document.12">
                  <p:embed/>
                </p:oleObj>
              </mc:Choice>
              <mc:Fallback>
                <p:oleObj name="Dokument" r:id="rId3" imgW="5917982" imgH="3873357" progId="Word.Document.12">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201738"/>
                        <a:ext cx="8713787" cy="5703887"/>
                      </a:xfrm>
                      <a:prstGeom prst="rect">
                        <a:avLst/>
                      </a:prstGeom>
                      <a:solidFill>
                        <a:srgbClr val="FFFFFF"/>
                      </a:solidFill>
                    </p:spPr>
                  </p:pic>
                </p:oleObj>
              </mc:Fallback>
            </mc:AlternateContent>
          </a:graphicData>
        </a:graphic>
      </p:graphicFrame>
      <p:sp>
        <p:nvSpPr>
          <p:cNvPr id="13" name="Inhaltsplatzhalter 5"/>
          <p:cNvSpPr>
            <a:spLocks noGrp="1"/>
          </p:cNvSpPr>
          <p:nvPr>
            <p:ph idx="1"/>
          </p:nvPr>
        </p:nvSpPr>
        <p:spPr>
          <a:xfrm>
            <a:off x="107504" y="692696"/>
            <a:ext cx="8786874" cy="5429288"/>
          </a:xfrm>
        </p:spPr>
        <p:txBody>
          <a:bodyPr/>
          <a:lstStyle/>
          <a:p>
            <a:r>
              <a:rPr lang="de-DE" dirty="0" smtClean="0"/>
              <a:t>Motivation </a:t>
            </a:r>
            <a:r>
              <a:rPr lang="de-DE" dirty="0" err="1" smtClean="0"/>
              <a:t>as</a:t>
            </a:r>
            <a:r>
              <a:rPr lang="de-DE" dirty="0" smtClean="0"/>
              <a:t> </a:t>
            </a:r>
            <a:r>
              <a:rPr lang="de-DE" dirty="0" err="1" smtClean="0"/>
              <a:t>determinant</a:t>
            </a:r>
            <a:r>
              <a:rPr lang="de-DE" dirty="0" smtClean="0"/>
              <a:t> </a:t>
            </a:r>
            <a:r>
              <a:rPr lang="de-DE" dirty="0" err="1" smtClean="0"/>
              <a:t>of</a:t>
            </a:r>
            <a:r>
              <a:rPr lang="de-DE" dirty="0" smtClean="0"/>
              <a:t> </a:t>
            </a:r>
            <a:r>
              <a:rPr lang="de-DE" dirty="0" err="1" smtClean="0"/>
              <a:t>business</a:t>
            </a:r>
            <a:r>
              <a:rPr lang="de-DE" dirty="0" smtClean="0"/>
              <a:t> </a:t>
            </a:r>
            <a:r>
              <a:rPr lang="de-DE" dirty="0" err="1" smtClean="0"/>
              <a:t>sucess</a:t>
            </a:r>
            <a:endParaRPr lang="de-DE" dirty="0"/>
          </a:p>
        </p:txBody>
      </p:sp>
      <p:sp>
        <p:nvSpPr>
          <p:cNvPr id="15" name="Abgerundetes Rechteck 14"/>
          <p:cNvSpPr/>
          <p:nvPr/>
        </p:nvSpPr>
        <p:spPr bwMode="auto">
          <a:xfrm>
            <a:off x="179512" y="1700808"/>
            <a:ext cx="8640960" cy="1728192"/>
          </a:xfrm>
          <a:prstGeom prst="roundRect">
            <a:avLst/>
          </a:prstGeom>
          <a:noFill/>
          <a:ln w="38100" cmpd="sng">
            <a:solidFill>
              <a:srgbClr val="FF0000"/>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de-DE" dirty="0">
              <a:latin typeface="Times New Roman" pitchFamily="18" charset="0"/>
              <a:cs typeface="Times New Roman" pitchFamily="18" charset="0"/>
            </a:endParaRPr>
          </a:p>
        </p:txBody>
      </p:sp>
    </p:spTree>
    <p:extLst>
      <p:ext uri="{BB962C8B-B14F-4D97-AF65-F5344CB8AC3E}">
        <p14:creationId xmlns:p14="http://schemas.microsoft.com/office/powerpoint/2010/main" val="49785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de-DE" dirty="0" err="1"/>
              <a:t>Necessity</a:t>
            </a:r>
            <a:r>
              <a:rPr lang="de-DE" dirty="0"/>
              <a:t> / </a:t>
            </a:r>
            <a:r>
              <a:rPr lang="de-DE" dirty="0" err="1"/>
              <a:t>opportunity</a:t>
            </a:r>
            <a:r>
              <a:rPr lang="de-DE" dirty="0"/>
              <a:t> </a:t>
            </a:r>
            <a:r>
              <a:rPr lang="de-DE" dirty="0" err="1"/>
              <a:t>entrepreneurship</a:t>
            </a:r>
            <a:r>
              <a:rPr lang="de-DE" dirty="0"/>
              <a:t> </a:t>
            </a:r>
            <a:r>
              <a:rPr lang="de-DE" dirty="0" err="1"/>
              <a:t>concept</a:t>
            </a:r>
            <a:r>
              <a:rPr lang="de-DE" dirty="0"/>
              <a:t> </a:t>
            </a:r>
            <a:r>
              <a:rPr lang="de-DE" dirty="0" err="1"/>
              <a:t>suitable</a:t>
            </a:r>
            <a:r>
              <a:rPr lang="de-DE" dirty="0"/>
              <a:t> in a rural </a:t>
            </a:r>
            <a:r>
              <a:rPr lang="de-DE" dirty="0" err="1"/>
              <a:t>developing</a:t>
            </a:r>
            <a:r>
              <a:rPr lang="de-DE" dirty="0"/>
              <a:t> </a:t>
            </a:r>
            <a:r>
              <a:rPr lang="de-DE" dirty="0" err="1"/>
              <a:t>context</a:t>
            </a:r>
            <a:r>
              <a:rPr lang="de-DE" dirty="0"/>
              <a:t> </a:t>
            </a:r>
            <a:r>
              <a:rPr lang="de-DE" dirty="0" err="1"/>
              <a:t>if</a:t>
            </a:r>
            <a:r>
              <a:rPr lang="de-DE" dirty="0"/>
              <a:t> </a:t>
            </a:r>
            <a:r>
              <a:rPr lang="de-DE" dirty="0" err="1"/>
              <a:t>contextual</a:t>
            </a:r>
            <a:r>
              <a:rPr lang="de-DE" dirty="0"/>
              <a:t> </a:t>
            </a:r>
            <a:r>
              <a:rPr lang="de-DE" dirty="0" err="1"/>
              <a:t>specifics</a:t>
            </a:r>
            <a:r>
              <a:rPr lang="de-DE" dirty="0"/>
              <a:t> </a:t>
            </a:r>
            <a:r>
              <a:rPr lang="de-DE" dirty="0" err="1"/>
              <a:t>are</a:t>
            </a:r>
            <a:r>
              <a:rPr lang="de-DE" dirty="0"/>
              <a:t> </a:t>
            </a:r>
            <a:r>
              <a:rPr lang="de-DE" dirty="0" err="1"/>
              <a:t>taken</a:t>
            </a:r>
            <a:r>
              <a:rPr lang="de-DE" dirty="0"/>
              <a:t> </a:t>
            </a:r>
            <a:r>
              <a:rPr lang="de-DE" dirty="0" err="1"/>
              <a:t>into</a:t>
            </a:r>
            <a:r>
              <a:rPr lang="de-DE" dirty="0"/>
              <a:t> </a:t>
            </a:r>
            <a:r>
              <a:rPr lang="de-DE" dirty="0" err="1"/>
              <a:t>account</a:t>
            </a:r>
            <a:endParaRPr lang="de-DE" dirty="0"/>
          </a:p>
          <a:p>
            <a:endParaRPr lang="en-GB" dirty="0" smtClean="0"/>
          </a:p>
          <a:p>
            <a:r>
              <a:rPr lang="en-GB" dirty="0" smtClean="0"/>
              <a:t>Opportunity </a:t>
            </a:r>
            <a:r>
              <a:rPr lang="en-GB" dirty="0"/>
              <a:t>and necessity entrepreneurs have a limited capacity to generate non-farm employment for other households</a:t>
            </a:r>
            <a:r>
              <a:rPr lang="en-GB" dirty="0" smtClean="0"/>
              <a:t>.</a:t>
            </a:r>
            <a:endParaRPr lang="en-GB" dirty="0"/>
          </a:p>
          <a:p>
            <a:r>
              <a:rPr lang="en-GB" dirty="0" smtClean="0"/>
              <a:t>Opportunity </a:t>
            </a:r>
            <a:r>
              <a:rPr lang="en-GB" dirty="0"/>
              <a:t>entrepreneurs have greater entrepreneurial </a:t>
            </a:r>
            <a:r>
              <a:rPr lang="en-GB" dirty="0" smtClean="0"/>
              <a:t>skills. </a:t>
            </a:r>
          </a:p>
          <a:p>
            <a:r>
              <a:rPr lang="en-GB" dirty="0" smtClean="0"/>
              <a:t>Opportunity entrepreneurs generate </a:t>
            </a:r>
            <a:r>
              <a:rPr lang="en-GB" dirty="0"/>
              <a:t>higher </a:t>
            </a:r>
            <a:r>
              <a:rPr lang="en-GB" dirty="0" smtClean="0"/>
              <a:t>profits</a:t>
            </a:r>
          </a:p>
          <a:p>
            <a:endParaRPr lang="en-GB" dirty="0" smtClean="0"/>
          </a:p>
          <a:p>
            <a:pPr marL="0" indent="0">
              <a:buNone/>
            </a:pPr>
            <a:r>
              <a:rPr lang="en-GB" dirty="0" smtClean="0">
                <a:sym typeface="Wingdings"/>
              </a:rPr>
              <a:t> </a:t>
            </a:r>
            <a:r>
              <a:rPr lang="en-GB" dirty="0" smtClean="0"/>
              <a:t>Opportunity </a:t>
            </a:r>
            <a:r>
              <a:rPr lang="en-GB" dirty="0"/>
              <a:t>entrepreneurs </a:t>
            </a:r>
            <a:r>
              <a:rPr lang="en-GB" dirty="0" smtClean="0"/>
              <a:t>scarce resource </a:t>
            </a:r>
            <a:r>
              <a:rPr lang="en-GB" dirty="0"/>
              <a:t>at the ‘bottom of the pyramid‘ (</a:t>
            </a:r>
            <a:r>
              <a:rPr lang="en-GB" dirty="0" err="1"/>
              <a:t>Prahalad</a:t>
            </a:r>
            <a:r>
              <a:rPr lang="en-GB" dirty="0"/>
              <a:t>, 2005</a:t>
            </a:r>
            <a:r>
              <a:rPr lang="en-GB" dirty="0" smtClean="0"/>
              <a:t>)</a:t>
            </a:r>
            <a:endParaRPr lang="de-DE" dirty="0"/>
          </a:p>
          <a:p>
            <a:endParaRPr lang="de-DE" dirty="0"/>
          </a:p>
        </p:txBody>
      </p:sp>
      <p:sp>
        <p:nvSpPr>
          <p:cNvPr id="5" name="Titel 4"/>
          <p:cNvSpPr>
            <a:spLocks noGrp="1"/>
          </p:cNvSpPr>
          <p:nvPr>
            <p:ph type="title"/>
          </p:nvPr>
        </p:nvSpPr>
        <p:spPr/>
        <p:txBody>
          <a:bodyPr/>
          <a:lstStyle/>
          <a:p>
            <a:r>
              <a:rPr lang="de-DE" dirty="0" err="1" smtClean="0"/>
              <a:t>Conclusions</a:t>
            </a:r>
            <a:endParaRPr lang="de-DE" dirty="0"/>
          </a:p>
        </p:txBody>
      </p:sp>
    </p:spTree>
    <p:extLst>
      <p:ext uri="{BB962C8B-B14F-4D97-AF65-F5344CB8AC3E}">
        <p14:creationId xmlns:p14="http://schemas.microsoft.com/office/powerpoint/2010/main" val="3141832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nhaltsplatzhalter 1"/>
          <p:cNvSpPr>
            <a:spLocks noGrp="1"/>
          </p:cNvSpPr>
          <p:nvPr>
            <p:ph idx="1"/>
          </p:nvPr>
        </p:nvSpPr>
        <p:spPr/>
        <p:txBody>
          <a:bodyPr anchor="ctr"/>
          <a:lstStyle/>
          <a:p>
            <a:pPr algn="ctr">
              <a:buFont typeface="Wingdings 2" pitchFamily="18" charset="2"/>
              <a:buNone/>
            </a:pPr>
            <a:r>
              <a:rPr lang="de-DE" sz="2800" dirty="0" err="1" smtClean="0">
                <a:effectLst>
                  <a:outerShdw blurRad="38100" dist="38100" dir="2700000" algn="tl">
                    <a:srgbClr val="000000">
                      <a:alpha val="43137"/>
                    </a:srgbClr>
                  </a:outerShdw>
                </a:effectLst>
              </a:rPr>
              <a:t>Thank</a:t>
            </a:r>
            <a:r>
              <a:rPr lang="de-DE" sz="2800" dirty="0" smtClean="0">
                <a:effectLst>
                  <a:outerShdw blurRad="38100" dist="38100" dir="2700000" algn="tl">
                    <a:srgbClr val="000000">
                      <a:alpha val="43137"/>
                    </a:srgbClr>
                  </a:outerShdw>
                </a:effectLst>
              </a:rPr>
              <a:t> </a:t>
            </a:r>
            <a:r>
              <a:rPr lang="de-DE" sz="2800" dirty="0" err="1" smtClean="0">
                <a:effectLst>
                  <a:outerShdw blurRad="38100" dist="38100" dir="2700000" algn="tl">
                    <a:srgbClr val="000000">
                      <a:alpha val="43137"/>
                    </a:srgbClr>
                  </a:outerShdw>
                </a:effectLst>
              </a:rPr>
              <a:t>you</a:t>
            </a:r>
            <a:r>
              <a:rPr lang="de-DE" sz="2800" dirty="0" smtClean="0">
                <a:effectLst>
                  <a:outerShdw blurRad="38100" dist="38100" dir="2700000" algn="tl">
                    <a:srgbClr val="000000">
                      <a:alpha val="43137"/>
                    </a:srgbClr>
                  </a:outerShdw>
                </a:effectLst>
              </a:rPr>
              <a:t> </a:t>
            </a:r>
            <a:r>
              <a:rPr lang="de-DE" sz="2800" dirty="0" err="1" smtClean="0">
                <a:effectLst>
                  <a:outerShdw blurRad="38100" dist="38100" dir="2700000" algn="tl">
                    <a:srgbClr val="000000">
                      <a:alpha val="43137"/>
                    </a:srgbClr>
                  </a:outerShdw>
                </a:effectLst>
              </a:rPr>
              <a:t>for</a:t>
            </a:r>
            <a:r>
              <a:rPr lang="de-DE" sz="2800" dirty="0" smtClean="0">
                <a:effectLst>
                  <a:outerShdw blurRad="38100" dist="38100" dir="2700000" algn="tl">
                    <a:srgbClr val="000000">
                      <a:alpha val="43137"/>
                    </a:srgbClr>
                  </a:outerShdw>
                </a:effectLst>
              </a:rPr>
              <a:t> </a:t>
            </a:r>
            <a:r>
              <a:rPr lang="de-DE" sz="2800" dirty="0" err="1" smtClean="0">
                <a:effectLst>
                  <a:outerShdw blurRad="38100" dist="38100" dir="2700000" algn="tl">
                    <a:srgbClr val="000000">
                      <a:alpha val="43137"/>
                    </a:srgbClr>
                  </a:outerShdw>
                </a:effectLst>
              </a:rPr>
              <a:t>listening</a:t>
            </a:r>
            <a:r>
              <a:rPr lang="de-DE" sz="2800" dirty="0" smtClean="0">
                <a:effectLst>
                  <a:outerShdw blurRad="38100" dist="38100" dir="2700000" algn="tl">
                    <a:srgbClr val="000000">
                      <a:alpha val="43137"/>
                    </a:srgbClr>
                  </a:outerShdw>
                </a:effectLst>
              </a:rPr>
              <a:t>!</a:t>
            </a:r>
          </a:p>
        </p:txBody>
      </p:sp>
      <p:sp>
        <p:nvSpPr>
          <p:cNvPr id="4" name="Titel 3"/>
          <p:cNvSpPr>
            <a:spLocks noGrp="1"/>
          </p:cNvSpPr>
          <p:nvPr>
            <p:ph type="title"/>
          </p:nvPr>
        </p:nvSpPr>
        <p:spPr/>
        <p:txBody>
          <a:bodyPr/>
          <a:lstStyle/>
          <a:p>
            <a:endParaRPr lang="de-DE"/>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0" indent="0">
              <a:buNone/>
            </a:pPr>
            <a:r>
              <a:rPr lang="de-DE" dirty="0" smtClean="0"/>
              <a:t>General </a:t>
            </a:r>
            <a:r>
              <a:rPr lang="de-DE" dirty="0" err="1" smtClean="0"/>
              <a:t>characteristics</a:t>
            </a:r>
            <a:endParaRPr lang="de-DE" dirty="0"/>
          </a:p>
        </p:txBody>
      </p:sp>
      <p:sp>
        <p:nvSpPr>
          <p:cNvPr id="5" name="Titel 4"/>
          <p:cNvSpPr>
            <a:spLocks noGrp="1"/>
          </p:cNvSpPr>
          <p:nvPr>
            <p:ph type="title"/>
          </p:nvPr>
        </p:nvSpPr>
        <p:spPr/>
        <p:txBody>
          <a:bodyPr/>
          <a:lstStyle/>
          <a:p>
            <a:endParaRPr lang="de-DE"/>
          </a:p>
        </p:txBody>
      </p:sp>
      <p:graphicFrame>
        <p:nvGraphicFramePr>
          <p:cNvPr id="9" name="Objekt 8"/>
          <p:cNvGraphicFramePr>
            <a:graphicFrameLocks noChangeAspect="1"/>
          </p:cNvGraphicFramePr>
          <p:nvPr>
            <p:extLst>
              <p:ext uri="{D42A27DB-BD31-4B8C-83A1-F6EECF244321}">
                <p14:modId xmlns:p14="http://schemas.microsoft.com/office/powerpoint/2010/main" val="789326122"/>
              </p:ext>
            </p:extLst>
          </p:nvPr>
        </p:nvGraphicFramePr>
        <p:xfrm>
          <a:off x="-20330" y="1412776"/>
          <a:ext cx="9164330" cy="5400600"/>
        </p:xfrm>
        <a:graphic>
          <a:graphicData uri="http://schemas.openxmlformats.org/presentationml/2006/ole">
            <mc:AlternateContent xmlns:mc="http://schemas.openxmlformats.org/markup-compatibility/2006">
              <mc:Choice xmlns:v="urn:schemas-microsoft-com:vml" Requires="v">
                <p:oleObj spid="_x0000_s4157" name="Dokument" r:id="rId3" imgW="5867184" imgH="3390775" progId="Word.Document.12">
                  <p:embed/>
                </p:oleObj>
              </mc:Choice>
              <mc:Fallback>
                <p:oleObj name="Dokument" r:id="rId3" imgW="5867184" imgH="3390775" progId="Word.Document.12">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0" y="1412776"/>
                        <a:ext cx="9164330" cy="54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99538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General </a:t>
            </a:r>
            <a:r>
              <a:rPr lang="de-DE" dirty="0" err="1" smtClean="0"/>
              <a:t>characteristics</a:t>
            </a:r>
            <a:r>
              <a:rPr lang="de-DE" dirty="0" smtClean="0"/>
              <a:t> </a:t>
            </a:r>
            <a:r>
              <a:rPr lang="de-DE" dirty="0" err="1" smtClean="0"/>
              <a:t>and</a:t>
            </a:r>
            <a:r>
              <a:rPr lang="de-DE" dirty="0" smtClean="0"/>
              <a:t> human </a:t>
            </a:r>
            <a:r>
              <a:rPr lang="de-DE" dirty="0" err="1" smtClean="0"/>
              <a:t>capital</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62864245"/>
              </p:ext>
            </p:extLst>
          </p:nvPr>
        </p:nvGraphicFramePr>
        <p:xfrm>
          <a:off x="323529" y="764706"/>
          <a:ext cx="6977185" cy="5279928"/>
        </p:xfrm>
        <a:graphic>
          <a:graphicData uri="http://schemas.openxmlformats.org/drawingml/2006/table">
            <a:tbl>
              <a:tblPr/>
              <a:tblGrid>
                <a:gridCol w="3084008"/>
                <a:gridCol w="1450399"/>
                <a:gridCol w="1450399"/>
                <a:gridCol w="992379"/>
              </a:tblGrid>
              <a:tr h="321006">
                <a:tc gridSpan="2">
                  <a:txBody>
                    <a:bodyPr/>
                    <a:lstStyle/>
                    <a:p>
                      <a:pPr algn="l" fontAlgn="ctr"/>
                      <a:r>
                        <a:rPr lang="de-DE" sz="2000" b="1" i="0" u="none" strike="noStrike" dirty="0">
                          <a:solidFill>
                            <a:srgbClr val="000000"/>
                          </a:solidFill>
                          <a:effectLst/>
                          <a:latin typeface="+mj-lt"/>
                        </a:rPr>
                        <a:t>Table: </a:t>
                      </a:r>
                      <a:r>
                        <a:rPr lang="de-DE" sz="2000" b="1" i="0" u="none" strike="noStrike" dirty="0" err="1">
                          <a:solidFill>
                            <a:srgbClr val="000000"/>
                          </a:solidFill>
                          <a:effectLst/>
                          <a:latin typeface="+mj-lt"/>
                        </a:rPr>
                        <a:t>Sectoral</a:t>
                      </a:r>
                      <a:r>
                        <a:rPr lang="de-DE" sz="2000" b="1" i="0" u="none" strike="noStrike" dirty="0">
                          <a:solidFill>
                            <a:srgbClr val="000000"/>
                          </a:solidFill>
                          <a:effectLst/>
                          <a:latin typeface="+mj-lt"/>
                        </a:rPr>
                        <a:t> Distribution</a:t>
                      </a:r>
                    </a:p>
                  </a:txBody>
                  <a:tcPr marL="11942" marR="11942" marT="11942" marB="0" anchor="ctr">
                    <a:lnL>
                      <a:noFill/>
                    </a:lnL>
                    <a:lnR>
                      <a:noFill/>
                    </a:lnR>
                    <a:lnT>
                      <a:noFill/>
                    </a:lnT>
                    <a:lnB>
                      <a:noFill/>
                    </a:lnB>
                  </a:tcPr>
                </a:tc>
                <a:tc hMerge="1">
                  <a:txBody>
                    <a:bodyPr/>
                    <a:lstStyle/>
                    <a:p>
                      <a:endParaRPr lang="de-DE"/>
                    </a:p>
                  </a:txBody>
                  <a:tcPr/>
                </a:tc>
                <a:tc>
                  <a:txBody>
                    <a:bodyPr/>
                    <a:lstStyle/>
                    <a:p>
                      <a:pPr algn="l" fontAlgn="b"/>
                      <a:endParaRPr lang="de-DE" sz="1600" b="0" i="0" u="none" strike="noStrike">
                        <a:solidFill>
                          <a:srgbClr val="000000"/>
                        </a:solidFill>
                        <a:effectLst/>
                        <a:latin typeface="Calibri"/>
                      </a:endParaRPr>
                    </a:p>
                  </a:txBody>
                  <a:tcPr marL="11942" marR="11942" marT="11942" marB="0" anchor="b">
                    <a:lnL>
                      <a:noFill/>
                    </a:lnL>
                    <a:lnR>
                      <a:noFill/>
                    </a:lnR>
                    <a:lnT>
                      <a:noFill/>
                    </a:lnT>
                    <a:lnB>
                      <a:noFill/>
                    </a:lnB>
                  </a:tcPr>
                </a:tc>
                <a:tc>
                  <a:txBody>
                    <a:bodyPr/>
                    <a:lstStyle/>
                    <a:p>
                      <a:pPr algn="l" fontAlgn="b"/>
                      <a:endParaRPr lang="de-DE" sz="1600" b="0" i="0" u="none" strike="noStrike">
                        <a:solidFill>
                          <a:srgbClr val="000000"/>
                        </a:solidFill>
                        <a:effectLst/>
                        <a:latin typeface="Calibri"/>
                      </a:endParaRPr>
                    </a:p>
                  </a:txBody>
                  <a:tcPr marL="11942" marR="11942" marT="11942" marB="0" anchor="b">
                    <a:lnL>
                      <a:noFill/>
                    </a:lnL>
                    <a:lnR>
                      <a:noFill/>
                    </a:lnR>
                    <a:lnT>
                      <a:noFill/>
                    </a:lnT>
                    <a:lnB>
                      <a:noFill/>
                    </a:lnB>
                  </a:tcPr>
                </a:tc>
              </a:tr>
              <a:tr h="311174">
                <a:tc>
                  <a:txBody>
                    <a:bodyPr/>
                    <a:lstStyle/>
                    <a:p>
                      <a:pPr algn="l" fontAlgn="ctr"/>
                      <a:endParaRPr lang="de-DE" sz="1800" b="0" i="0" u="none" strike="noStrike">
                        <a:solidFill>
                          <a:srgbClr val="000000"/>
                        </a:solidFill>
                        <a:effectLst/>
                        <a:latin typeface="Calibri"/>
                      </a:endParaRPr>
                    </a:p>
                  </a:txBody>
                  <a:tcPr marL="11942" marR="11942" marT="1194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de-DE" sz="1800" b="0" i="0" u="none" strike="noStrike">
                          <a:solidFill>
                            <a:srgbClr val="000000"/>
                          </a:solidFill>
                          <a:effectLst/>
                          <a:latin typeface="Arial"/>
                        </a:rPr>
                        <a:t>Opportunity</a:t>
                      </a:r>
                    </a:p>
                  </a:txBody>
                  <a:tcPr marL="11942" marR="11942" marT="1194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de-DE" sz="1800" b="0" i="0" u="none" strike="noStrike">
                          <a:solidFill>
                            <a:srgbClr val="000000"/>
                          </a:solidFill>
                          <a:effectLst/>
                          <a:latin typeface="Arial"/>
                        </a:rPr>
                        <a:t>Necessity</a:t>
                      </a:r>
                    </a:p>
                  </a:txBody>
                  <a:tcPr marL="11942" marR="11942" marT="1194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de-DE" sz="1800" b="0" i="0" u="none" strike="noStrike">
                          <a:solidFill>
                            <a:srgbClr val="000000"/>
                          </a:solidFill>
                          <a:effectLst/>
                          <a:latin typeface="Arial"/>
                        </a:rPr>
                        <a:t>chi²-test</a:t>
                      </a:r>
                    </a:p>
                  </a:txBody>
                  <a:tcPr marL="11942" marR="11942" marT="11942" marB="0" anchor="ctr">
                    <a:lnL>
                      <a:noFill/>
                    </a:lnL>
                    <a:lnR>
                      <a:noFill/>
                    </a:lnR>
                    <a:lnT>
                      <a:noFill/>
                    </a:lnT>
                    <a:lnB w="12700" cap="flat" cmpd="sng" algn="ctr">
                      <a:solidFill>
                        <a:srgbClr val="000000"/>
                      </a:solidFill>
                      <a:prstDash val="solid"/>
                      <a:round/>
                      <a:headEnd type="none" w="med" len="med"/>
                      <a:tailEnd type="none" w="med" len="med"/>
                    </a:lnB>
                  </a:tcPr>
                </a:tc>
              </a:tr>
              <a:tr h="251768">
                <a:tc>
                  <a:txBody>
                    <a:bodyPr/>
                    <a:lstStyle/>
                    <a:p>
                      <a:pPr algn="l" fontAlgn="ctr"/>
                      <a:r>
                        <a:rPr lang="de-DE" sz="1800" b="0" i="0" u="none" strike="noStrike" dirty="0">
                          <a:solidFill>
                            <a:srgbClr val="000000"/>
                          </a:solidFill>
                          <a:effectLst/>
                          <a:latin typeface="Arial"/>
                        </a:rPr>
                        <a:t>Rice Mills</a:t>
                      </a:r>
                    </a:p>
                  </a:txBody>
                  <a:tcPr marL="11942" marR="11942" marT="1194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de-DE" sz="1800" b="0" i="0" u="none" strike="noStrike">
                          <a:solidFill>
                            <a:srgbClr val="000000"/>
                          </a:solidFill>
                          <a:effectLst/>
                          <a:latin typeface="Arial"/>
                        </a:rPr>
                        <a:t>4.7%</a:t>
                      </a:r>
                    </a:p>
                  </a:txBody>
                  <a:tcPr marL="11942" marR="11942" marT="1194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de-DE" sz="1800" b="0" i="0" u="none" strike="noStrike">
                          <a:solidFill>
                            <a:srgbClr val="000000"/>
                          </a:solidFill>
                          <a:effectLst/>
                          <a:latin typeface="Arial"/>
                        </a:rPr>
                        <a:t>2.4%</a:t>
                      </a:r>
                    </a:p>
                  </a:txBody>
                  <a:tcPr marL="11942" marR="11942" marT="1194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de-DE" sz="1800" b="0" i="0" u="none" strike="noStrike">
                          <a:solidFill>
                            <a:srgbClr val="000000"/>
                          </a:solidFill>
                          <a:effectLst/>
                          <a:latin typeface="Arial"/>
                        </a:rPr>
                        <a:t>1,4</a:t>
                      </a:r>
                    </a:p>
                  </a:txBody>
                  <a:tcPr marL="11942" marR="11942" marT="11942" marB="0" anchor="ctr">
                    <a:lnL>
                      <a:noFill/>
                    </a:lnL>
                    <a:lnR>
                      <a:noFill/>
                    </a:lnR>
                    <a:lnT w="12700" cap="flat" cmpd="sng" algn="ctr">
                      <a:solidFill>
                        <a:srgbClr val="000000"/>
                      </a:solidFill>
                      <a:prstDash val="solid"/>
                      <a:round/>
                      <a:headEnd type="none" w="med" len="med"/>
                      <a:tailEnd type="none" w="med" len="med"/>
                    </a:lnT>
                    <a:lnB>
                      <a:noFill/>
                    </a:lnB>
                  </a:tcPr>
                </a:tc>
              </a:tr>
              <a:tr h="251768">
                <a:tc>
                  <a:txBody>
                    <a:bodyPr/>
                    <a:lstStyle/>
                    <a:p>
                      <a:pPr algn="l" fontAlgn="ctr"/>
                      <a:r>
                        <a:rPr lang="de-DE" sz="1800" b="0" i="0" u="none" strike="noStrike">
                          <a:solidFill>
                            <a:srgbClr val="000000"/>
                          </a:solidFill>
                          <a:effectLst/>
                          <a:latin typeface="Arial"/>
                        </a:rPr>
                        <a:t>Handicrafts</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11.8%</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10.7%</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0,1</a:t>
                      </a:r>
                    </a:p>
                  </a:txBody>
                  <a:tcPr marL="11942" marR="11942" marT="11942" marB="0" anchor="ctr">
                    <a:lnL>
                      <a:noFill/>
                    </a:lnL>
                    <a:lnR>
                      <a:noFill/>
                    </a:lnR>
                    <a:lnT>
                      <a:noFill/>
                    </a:lnT>
                    <a:lnB>
                      <a:noFill/>
                    </a:lnB>
                    <a:solidFill>
                      <a:srgbClr val="D9D9D9"/>
                    </a:solidFill>
                  </a:tcPr>
                </a:tc>
              </a:tr>
              <a:tr h="251768">
                <a:tc>
                  <a:txBody>
                    <a:bodyPr/>
                    <a:lstStyle/>
                    <a:p>
                      <a:pPr algn="l" fontAlgn="ctr"/>
                      <a:r>
                        <a:rPr lang="de-DE" sz="1800" b="0" i="0" u="none" strike="noStrike">
                          <a:solidFill>
                            <a:srgbClr val="000000"/>
                          </a:solidFill>
                          <a:effectLst/>
                          <a:latin typeface="Arial"/>
                        </a:rPr>
                        <a:t>Repair shops</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5.3%</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3.0%</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1,2</a:t>
                      </a:r>
                    </a:p>
                  </a:txBody>
                  <a:tcPr marL="11942" marR="11942" marT="11942" marB="0" anchor="ctr">
                    <a:lnL>
                      <a:noFill/>
                    </a:lnL>
                    <a:lnR>
                      <a:noFill/>
                    </a:lnR>
                    <a:lnT>
                      <a:noFill/>
                    </a:lnT>
                    <a:lnB>
                      <a:noFill/>
                    </a:lnB>
                  </a:tcPr>
                </a:tc>
              </a:tr>
              <a:tr h="254597">
                <a:tc>
                  <a:txBody>
                    <a:bodyPr/>
                    <a:lstStyle/>
                    <a:p>
                      <a:pPr algn="l" fontAlgn="ctr"/>
                      <a:r>
                        <a:rPr lang="de-DE" sz="1800" b="0" i="0" u="none" strike="noStrike">
                          <a:solidFill>
                            <a:srgbClr val="000000"/>
                          </a:solidFill>
                          <a:effectLst/>
                          <a:latin typeface="Arial"/>
                        </a:rPr>
                        <a:t>Construction</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5.3%</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1.8%</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3.1</a:t>
                      </a:r>
                      <a:r>
                        <a:rPr lang="de-DE" sz="1800" b="0" i="0" u="none" strike="noStrike" baseline="30000">
                          <a:solidFill>
                            <a:srgbClr val="000000"/>
                          </a:solidFill>
                          <a:effectLst/>
                          <a:latin typeface="Arial"/>
                        </a:rPr>
                        <a:t>*</a:t>
                      </a:r>
                      <a:endParaRPr lang="de-DE" sz="1800" b="0" i="0" u="none" strike="noStrike">
                        <a:solidFill>
                          <a:srgbClr val="000000"/>
                        </a:solidFill>
                        <a:effectLst/>
                        <a:latin typeface="Arial"/>
                      </a:endParaRPr>
                    </a:p>
                  </a:txBody>
                  <a:tcPr marL="11942" marR="11942" marT="11942" marB="0" anchor="ctr">
                    <a:lnL>
                      <a:noFill/>
                    </a:lnL>
                    <a:lnR>
                      <a:noFill/>
                    </a:lnR>
                    <a:lnT>
                      <a:noFill/>
                    </a:lnT>
                    <a:lnB>
                      <a:noFill/>
                    </a:lnB>
                    <a:solidFill>
                      <a:srgbClr val="D9D9D9"/>
                    </a:solidFill>
                  </a:tcPr>
                </a:tc>
              </a:tr>
              <a:tr h="251768">
                <a:tc>
                  <a:txBody>
                    <a:bodyPr/>
                    <a:lstStyle/>
                    <a:p>
                      <a:pPr algn="l" fontAlgn="ctr"/>
                      <a:r>
                        <a:rPr lang="de-DE" sz="1800" b="0" i="0" u="none" strike="noStrike">
                          <a:solidFill>
                            <a:srgbClr val="000000"/>
                          </a:solidFill>
                          <a:effectLst/>
                          <a:latin typeface="Arial"/>
                        </a:rPr>
                        <a:t>Food processing and selling</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10.7%</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16.1%</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2,1</a:t>
                      </a:r>
                    </a:p>
                  </a:txBody>
                  <a:tcPr marL="11942" marR="11942" marT="11942" marB="0" anchor="ctr">
                    <a:lnL>
                      <a:noFill/>
                    </a:lnL>
                    <a:lnR>
                      <a:noFill/>
                    </a:lnR>
                    <a:lnT>
                      <a:noFill/>
                    </a:lnT>
                    <a:lnB>
                      <a:noFill/>
                    </a:lnB>
                  </a:tcPr>
                </a:tc>
              </a:tr>
              <a:tr h="251768">
                <a:tc>
                  <a:txBody>
                    <a:bodyPr/>
                    <a:lstStyle/>
                    <a:p>
                      <a:pPr algn="l" fontAlgn="ctr"/>
                      <a:r>
                        <a:rPr lang="de-DE" sz="1800" b="0" i="0" u="none" strike="noStrike">
                          <a:solidFill>
                            <a:srgbClr val="000000"/>
                          </a:solidFill>
                          <a:effectLst/>
                          <a:latin typeface="Arial"/>
                        </a:rPr>
                        <a:t>Restaurant/cafe/hotel</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6.5%</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3.0%</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2,3</a:t>
                      </a:r>
                    </a:p>
                  </a:txBody>
                  <a:tcPr marL="11942" marR="11942" marT="11942" marB="0" anchor="ctr">
                    <a:lnL>
                      <a:noFill/>
                    </a:lnL>
                    <a:lnR>
                      <a:noFill/>
                    </a:lnR>
                    <a:lnT>
                      <a:noFill/>
                    </a:lnT>
                    <a:lnB>
                      <a:noFill/>
                    </a:lnB>
                    <a:solidFill>
                      <a:srgbClr val="D9D9D9"/>
                    </a:solidFill>
                  </a:tcPr>
                </a:tc>
              </a:tr>
              <a:tr h="251768">
                <a:tc>
                  <a:txBody>
                    <a:bodyPr/>
                    <a:lstStyle/>
                    <a:p>
                      <a:pPr algn="l" fontAlgn="ctr"/>
                      <a:r>
                        <a:rPr lang="de-DE" sz="1800" b="0" i="0" u="none" strike="noStrike">
                          <a:solidFill>
                            <a:srgbClr val="000000"/>
                          </a:solidFill>
                          <a:effectLst/>
                          <a:latin typeface="Arial"/>
                        </a:rPr>
                        <a:t>Retail-Shop (sales store)</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27.8%</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25.0%</a:t>
                      </a:r>
                    </a:p>
                  </a:txBody>
                  <a:tcPr marL="11942" marR="11942" marT="11942" marB="0" anchor="ctr">
                    <a:lnL>
                      <a:noFill/>
                    </a:lnL>
                    <a:lnR>
                      <a:noFill/>
                    </a:lnR>
                    <a:lnT>
                      <a:noFill/>
                    </a:lnT>
                    <a:lnB>
                      <a:noFill/>
                    </a:lnB>
                  </a:tcPr>
                </a:tc>
                <a:tc>
                  <a:txBody>
                    <a:bodyPr/>
                    <a:lstStyle/>
                    <a:p>
                      <a:pPr algn="l" fontAlgn="ctr"/>
                      <a:r>
                        <a:rPr lang="de-DE" sz="1800" b="0" i="0" u="none" strike="noStrike" dirty="0">
                          <a:solidFill>
                            <a:srgbClr val="000000"/>
                          </a:solidFill>
                          <a:effectLst/>
                          <a:latin typeface="Arial"/>
                        </a:rPr>
                        <a:t>0,3</a:t>
                      </a:r>
                    </a:p>
                  </a:txBody>
                  <a:tcPr marL="11942" marR="11942" marT="11942" marB="0" anchor="ctr">
                    <a:lnL>
                      <a:noFill/>
                    </a:lnL>
                    <a:lnR>
                      <a:noFill/>
                    </a:lnR>
                    <a:lnT>
                      <a:noFill/>
                    </a:lnT>
                    <a:lnB>
                      <a:noFill/>
                    </a:lnB>
                  </a:tcPr>
                </a:tc>
              </a:tr>
              <a:tr h="251768">
                <a:tc>
                  <a:txBody>
                    <a:bodyPr/>
                    <a:lstStyle/>
                    <a:p>
                      <a:pPr algn="l" fontAlgn="ctr"/>
                      <a:r>
                        <a:rPr lang="de-DE" sz="1800" b="0" i="0" u="none" strike="noStrike">
                          <a:solidFill>
                            <a:srgbClr val="000000"/>
                          </a:solidFill>
                          <a:effectLst/>
                          <a:latin typeface="Arial"/>
                        </a:rPr>
                        <a:t>Petty trader (sales on street)</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7.1%</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8.3%</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0,2</a:t>
                      </a:r>
                    </a:p>
                  </a:txBody>
                  <a:tcPr marL="11942" marR="11942" marT="11942" marB="0" anchor="ctr">
                    <a:lnL>
                      <a:noFill/>
                    </a:lnL>
                    <a:lnR>
                      <a:noFill/>
                    </a:lnR>
                    <a:lnT>
                      <a:noFill/>
                    </a:lnT>
                    <a:lnB>
                      <a:noFill/>
                    </a:lnB>
                    <a:solidFill>
                      <a:srgbClr val="D9D9D9"/>
                    </a:solidFill>
                  </a:tcPr>
                </a:tc>
              </a:tr>
              <a:tr h="254597">
                <a:tc>
                  <a:txBody>
                    <a:bodyPr/>
                    <a:lstStyle/>
                    <a:p>
                      <a:pPr algn="l" fontAlgn="ctr"/>
                      <a:r>
                        <a:rPr lang="de-DE" sz="1800" b="0" i="0" u="none" strike="noStrike">
                          <a:solidFill>
                            <a:srgbClr val="000000"/>
                          </a:solidFill>
                          <a:effectLst/>
                          <a:latin typeface="Arial"/>
                        </a:rPr>
                        <a:t>Wholesale</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10.1%</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20.2%</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6.8</a:t>
                      </a:r>
                      <a:r>
                        <a:rPr lang="de-DE" sz="1800" b="0" i="0" u="none" strike="noStrike" baseline="30000">
                          <a:solidFill>
                            <a:srgbClr val="000000"/>
                          </a:solidFill>
                          <a:effectLst/>
                          <a:latin typeface="Arial"/>
                        </a:rPr>
                        <a:t>***</a:t>
                      </a:r>
                      <a:endParaRPr lang="de-DE" sz="1800" b="0" i="0" u="none" strike="noStrike">
                        <a:solidFill>
                          <a:srgbClr val="000000"/>
                        </a:solidFill>
                        <a:effectLst/>
                        <a:latin typeface="Arial"/>
                      </a:endParaRPr>
                    </a:p>
                  </a:txBody>
                  <a:tcPr marL="11942" marR="11942" marT="11942" marB="0" anchor="ctr">
                    <a:lnL>
                      <a:noFill/>
                    </a:lnL>
                    <a:lnR>
                      <a:noFill/>
                    </a:lnR>
                    <a:lnT>
                      <a:noFill/>
                    </a:lnT>
                    <a:lnB>
                      <a:noFill/>
                    </a:lnB>
                  </a:tcPr>
                </a:tc>
              </a:tr>
              <a:tr h="254597">
                <a:tc>
                  <a:txBody>
                    <a:bodyPr/>
                    <a:lstStyle/>
                    <a:p>
                      <a:pPr algn="l" fontAlgn="ctr"/>
                      <a:r>
                        <a:rPr lang="de-DE" sz="1800" b="0" i="0" u="none" strike="noStrike" dirty="0">
                          <a:solidFill>
                            <a:srgbClr val="000000"/>
                          </a:solidFill>
                          <a:effectLst/>
                          <a:latin typeface="Arial"/>
                        </a:rPr>
                        <a:t>Taxi </a:t>
                      </a:r>
                      <a:r>
                        <a:rPr lang="de-DE" sz="1800" b="0" i="0" u="none" strike="noStrike" dirty="0" err="1">
                          <a:solidFill>
                            <a:srgbClr val="000000"/>
                          </a:solidFill>
                          <a:effectLst/>
                          <a:latin typeface="Arial"/>
                        </a:rPr>
                        <a:t>and</a:t>
                      </a:r>
                      <a:r>
                        <a:rPr lang="de-DE" sz="1800" b="0" i="0" u="none" strike="noStrike" dirty="0">
                          <a:solidFill>
                            <a:srgbClr val="000000"/>
                          </a:solidFill>
                          <a:effectLst/>
                          <a:latin typeface="Arial"/>
                        </a:rPr>
                        <a:t> </a:t>
                      </a:r>
                      <a:r>
                        <a:rPr lang="de-DE" sz="1800" b="0" i="0" u="none" strike="noStrike" dirty="0" err="1">
                          <a:solidFill>
                            <a:srgbClr val="000000"/>
                          </a:solidFill>
                          <a:effectLst/>
                          <a:latin typeface="Arial"/>
                        </a:rPr>
                        <a:t>transport</a:t>
                      </a:r>
                      <a:endParaRPr lang="de-DE" sz="1800" b="0" i="0" u="none" strike="noStrike" dirty="0">
                        <a:solidFill>
                          <a:srgbClr val="000000"/>
                        </a:solidFill>
                        <a:effectLst/>
                        <a:latin typeface="Arial"/>
                      </a:endParaRP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2.4%</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6.6%</a:t>
                      </a:r>
                    </a:p>
                  </a:txBody>
                  <a:tcPr marL="11942" marR="11942" marT="11942" marB="0" anchor="ctr">
                    <a:lnL>
                      <a:noFill/>
                    </a:lnL>
                    <a:lnR>
                      <a:noFill/>
                    </a:lnR>
                    <a:lnT>
                      <a:noFill/>
                    </a:lnT>
                    <a:lnB>
                      <a:noFill/>
                    </a:lnB>
                    <a:solidFill>
                      <a:srgbClr val="D9D9D9"/>
                    </a:solidFill>
                  </a:tcPr>
                </a:tc>
                <a:tc>
                  <a:txBody>
                    <a:bodyPr/>
                    <a:lstStyle/>
                    <a:p>
                      <a:pPr algn="l" fontAlgn="ctr"/>
                      <a:r>
                        <a:rPr lang="de-DE" sz="1800" b="0" i="0" u="none" strike="noStrike">
                          <a:solidFill>
                            <a:srgbClr val="000000"/>
                          </a:solidFill>
                          <a:effectLst/>
                          <a:latin typeface="Arial"/>
                        </a:rPr>
                        <a:t>3.5</a:t>
                      </a:r>
                      <a:r>
                        <a:rPr lang="de-DE" sz="1800" b="0" i="0" u="none" strike="noStrike" baseline="30000">
                          <a:solidFill>
                            <a:srgbClr val="000000"/>
                          </a:solidFill>
                          <a:effectLst/>
                          <a:latin typeface="Arial"/>
                        </a:rPr>
                        <a:t>*</a:t>
                      </a:r>
                      <a:endParaRPr lang="de-DE" sz="1800" b="0" i="0" u="none" strike="noStrike">
                        <a:solidFill>
                          <a:srgbClr val="000000"/>
                        </a:solidFill>
                        <a:effectLst/>
                        <a:latin typeface="Arial"/>
                      </a:endParaRPr>
                    </a:p>
                  </a:txBody>
                  <a:tcPr marL="11942" marR="11942" marT="11942" marB="0" anchor="ctr">
                    <a:lnL>
                      <a:noFill/>
                    </a:lnL>
                    <a:lnR>
                      <a:noFill/>
                    </a:lnR>
                    <a:lnT>
                      <a:noFill/>
                    </a:lnT>
                    <a:lnB>
                      <a:noFill/>
                    </a:lnB>
                    <a:solidFill>
                      <a:srgbClr val="D9D9D9"/>
                    </a:solidFill>
                  </a:tcPr>
                </a:tc>
              </a:tr>
              <a:tr h="254597">
                <a:tc>
                  <a:txBody>
                    <a:bodyPr/>
                    <a:lstStyle/>
                    <a:p>
                      <a:pPr algn="l" fontAlgn="ctr"/>
                      <a:r>
                        <a:rPr lang="de-DE" sz="1800" b="0" i="0" u="none" strike="noStrike" dirty="0" err="1">
                          <a:solidFill>
                            <a:srgbClr val="000000"/>
                          </a:solidFill>
                          <a:effectLst/>
                          <a:latin typeface="Arial"/>
                        </a:rPr>
                        <a:t>Others</a:t>
                      </a:r>
                      <a:endParaRPr lang="de-DE" sz="1800" b="0" i="0" u="none" strike="noStrike" dirty="0">
                        <a:solidFill>
                          <a:srgbClr val="000000"/>
                        </a:solidFill>
                        <a:effectLst/>
                        <a:latin typeface="Arial"/>
                      </a:endParaRP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8.3%</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3.0%</a:t>
                      </a:r>
                    </a:p>
                  </a:txBody>
                  <a:tcPr marL="11942" marR="11942" marT="11942" marB="0" anchor="ctr">
                    <a:lnL>
                      <a:noFill/>
                    </a:lnL>
                    <a:lnR>
                      <a:noFill/>
                    </a:lnR>
                    <a:lnT>
                      <a:noFill/>
                    </a:lnT>
                    <a:lnB>
                      <a:noFill/>
                    </a:lnB>
                  </a:tcPr>
                </a:tc>
                <a:tc>
                  <a:txBody>
                    <a:bodyPr/>
                    <a:lstStyle/>
                    <a:p>
                      <a:pPr algn="l" fontAlgn="ctr"/>
                      <a:r>
                        <a:rPr lang="de-DE" sz="1800" b="0" i="0" u="none" strike="noStrike">
                          <a:solidFill>
                            <a:srgbClr val="000000"/>
                          </a:solidFill>
                          <a:effectLst/>
                          <a:latin typeface="Arial"/>
                        </a:rPr>
                        <a:t>4.5</a:t>
                      </a:r>
                      <a:r>
                        <a:rPr lang="de-DE" sz="1800" b="0" i="0" u="none" strike="noStrike" baseline="30000">
                          <a:solidFill>
                            <a:srgbClr val="000000"/>
                          </a:solidFill>
                          <a:effectLst/>
                          <a:latin typeface="Arial"/>
                        </a:rPr>
                        <a:t>**</a:t>
                      </a:r>
                      <a:endParaRPr lang="de-DE" sz="1800" b="0" i="0" u="none" strike="noStrike">
                        <a:solidFill>
                          <a:srgbClr val="000000"/>
                        </a:solidFill>
                        <a:effectLst/>
                        <a:latin typeface="Arial"/>
                      </a:endParaRPr>
                    </a:p>
                  </a:txBody>
                  <a:tcPr marL="11942" marR="11942" marT="11942" marB="0" anchor="ctr">
                    <a:lnL>
                      <a:noFill/>
                    </a:lnL>
                    <a:lnR>
                      <a:noFill/>
                    </a:lnR>
                    <a:lnT>
                      <a:noFill/>
                    </a:lnT>
                    <a:lnB>
                      <a:noFill/>
                    </a:lnB>
                  </a:tcPr>
                </a:tc>
              </a:tr>
              <a:tr h="251768">
                <a:tc>
                  <a:txBody>
                    <a:bodyPr/>
                    <a:lstStyle/>
                    <a:p>
                      <a:pPr algn="l" fontAlgn="ctr"/>
                      <a:r>
                        <a:rPr lang="de-DE" sz="1800" b="0" i="0" u="none" strike="noStrike">
                          <a:solidFill>
                            <a:srgbClr val="000000"/>
                          </a:solidFill>
                          <a:effectLst/>
                          <a:latin typeface="Arial"/>
                        </a:rPr>
                        <a:t>Total</a:t>
                      </a:r>
                    </a:p>
                  </a:txBody>
                  <a:tcPr marL="11942" marR="11942" marT="11942" marB="0" anchor="ctr">
                    <a:lnL>
                      <a:noFill/>
                    </a:lnL>
                    <a:lnR>
                      <a:noFill/>
                    </a:lnR>
                    <a:lnT>
                      <a:noFill/>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de-DE" sz="1800" b="0" i="0" u="none" strike="noStrike">
                          <a:solidFill>
                            <a:srgbClr val="000000"/>
                          </a:solidFill>
                          <a:effectLst/>
                          <a:latin typeface="Arial"/>
                        </a:rPr>
                        <a:t>100%</a:t>
                      </a:r>
                    </a:p>
                  </a:txBody>
                  <a:tcPr marL="11942" marR="11942" marT="11942" marB="0" anchor="ctr">
                    <a:lnL>
                      <a:noFill/>
                    </a:lnL>
                    <a:lnR>
                      <a:noFill/>
                    </a:lnR>
                    <a:lnT>
                      <a:noFill/>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de-DE" sz="1800" b="0" i="0" u="none" strike="noStrike">
                          <a:solidFill>
                            <a:srgbClr val="000000"/>
                          </a:solidFill>
                          <a:effectLst/>
                          <a:latin typeface="Arial"/>
                        </a:rPr>
                        <a:t>100%</a:t>
                      </a:r>
                    </a:p>
                  </a:txBody>
                  <a:tcPr marL="11942" marR="11942" marT="11942" marB="0" anchor="ctr">
                    <a:lnL>
                      <a:noFill/>
                    </a:lnL>
                    <a:lnR>
                      <a:noFill/>
                    </a:lnR>
                    <a:lnT>
                      <a:noFill/>
                    </a:lnT>
                    <a:lnB w="6350" cap="flat" cmpd="sng" algn="ctr">
                      <a:solidFill>
                        <a:srgbClr val="000000"/>
                      </a:solidFill>
                      <a:prstDash val="dot"/>
                      <a:round/>
                      <a:headEnd type="none" w="med" len="med"/>
                      <a:tailEnd type="none" w="med" len="med"/>
                    </a:lnB>
                    <a:solidFill>
                      <a:srgbClr val="D9D9D9"/>
                    </a:solidFill>
                  </a:tcPr>
                </a:tc>
                <a:tc>
                  <a:txBody>
                    <a:bodyPr/>
                    <a:lstStyle/>
                    <a:p>
                      <a:pPr algn="l" fontAlgn="ctr"/>
                      <a:r>
                        <a:rPr lang="de-DE" sz="1800" b="0" i="0" u="none" strike="noStrike">
                          <a:solidFill>
                            <a:srgbClr val="000000"/>
                          </a:solidFill>
                          <a:effectLst/>
                          <a:latin typeface="Arial"/>
                        </a:rPr>
                        <a:t> </a:t>
                      </a:r>
                    </a:p>
                  </a:txBody>
                  <a:tcPr marL="11942" marR="11942" marT="11942" marB="0" anchor="ctr">
                    <a:lnL>
                      <a:noFill/>
                    </a:lnL>
                    <a:lnR>
                      <a:noFill/>
                    </a:lnR>
                    <a:lnT>
                      <a:noFill/>
                    </a:lnT>
                    <a:lnB w="6350" cap="flat" cmpd="sng" algn="ctr">
                      <a:solidFill>
                        <a:srgbClr val="000000"/>
                      </a:solidFill>
                      <a:prstDash val="dot"/>
                      <a:round/>
                      <a:headEnd type="none" w="med" len="med"/>
                      <a:tailEnd type="none" w="med" len="med"/>
                    </a:lnB>
                    <a:solidFill>
                      <a:srgbClr val="D9D9D9"/>
                    </a:solidFill>
                  </a:tcPr>
                </a:tc>
              </a:tr>
              <a:tr h="254597">
                <a:tc>
                  <a:txBody>
                    <a:bodyPr/>
                    <a:lstStyle/>
                    <a:p>
                      <a:pPr algn="l" fontAlgn="ctr"/>
                      <a:r>
                        <a:rPr lang="de-DE" sz="1800" b="0" i="0" u="none" strike="noStrike">
                          <a:solidFill>
                            <a:srgbClr val="000000"/>
                          </a:solidFill>
                          <a:effectLst/>
                          <a:latin typeface="Arial"/>
                        </a:rPr>
                        <a:t>N</a:t>
                      </a:r>
                    </a:p>
                  </a:txBody>
                  <a:tcPr marL="11942" marR="11942" marT="11942"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de-DE" sz="1800" b="0" i="0" u="none" strike="noStrike">
                          <a:solidFill>
                            <a:srgbClr val="000000"/>
                          </a:solidFill>
                          <a:effectLst/>
                          <a:latin typeface="Arial"/>
                        </a:rPr>
                        <a:t>169</a:t>
                      </a:r>
                    </a:p>
                  </a:txBody>
                  <a:tcPr marL="11942" marR="11942" marT="11942"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de-DE" sz="1800" b="0" i="0" u="none" strike="noStrike">
                          <a:solidFill>
                            <a:srgbClr val="000000"/>
                          </a:solidFill>
                          <a:effectLst/>
                          <a:latin typeface="Arial"/>
                        </a:rPr>
                        <a:t>168</a:t>
                      </a:r>
                    </a:p>
                  </a:txBody>
                  <a:tcPr marL="11942" marR="11942" marT="11942"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de-DE" sz="1800" b="0" i="0" u="none" strike="noStrike">
                          <a:solidFill>
                            <a:srgbClr val="000000"/>
                          </a:solidFill>
                          <a:effectLst/>
                          <a:latin typeface="Arial"/>
                        </a:rPr>
                        <a:t> </a:t>
                      </a:r>
                    </a:p>
                  </a:txBody>
                  <a:tcPr marL="11942" marR="11942" marT="11942"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76945">
                <a:tc gridSpan="4">
                  <a:txBody>
                    <a:bodyPr/>
                    <a:lstStyle/>
                    <a:p>
                      <a:pPr algn="l" fontAlgn="ctr"/>
                      <a:r>
                        <a:rPr lang="de-DE" sz="1200" b="0" i="0" u="none" strike="noStrike" dirty="0">
                          <a:solidFill>
                            <a:srgbClr val="000000"/>
                          </a:solidFill>
                          <a:effectLst/>
                          <a:latin typeface="Arial"/>
                        </a:rPr>
                        <a:t>Notes: T-Test </a:t>
                      </a:r>
                      <a:r>
                        <a:rPr lang="de-DE" sz="1200" b="0" i="0" u="none" strike="noStrike" dirty="0" err="1">
                          <a:solidFill>
                            <a:srgbClr val="000000"/>
                          </a:solidFill>
                          <a:effectLst/>
                          <a:latin typeface="Arial"/>
                        </a:rPr>
                        <a:t>or</a:t>
                      </a:r>
                      <a:r>
                        <a:rPr lang="de-DE" sz="1200" b="0" i="0" u="none" strike="noStrike" dirty="0">
                          <a:solidFill>
                            <a:srgbClr val="000000"/>
                          </a:solidFill>
                          <a:effectLst/>
                          <a:latin typeface="Arial"/>
                        </a:rPr>
                        <a:t> F-Test was </a:t>
                      </a:r>
                      <a:r>
                        <a:rPr lang="de-DE" sz="1200" b="0" i="0" u="none" strike="noStrike" dirty="0" err="1">
                          <a:solidFill>
                            <a:srgbClr val="000000"/>
                          </a:solidFill>
                          <a:effectLst/>
                          <a:latin typeface="Arial"/>
                        </a:rPr>
                        <a:t>calculated</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for</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comparing</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group</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means</a:t>
                      </a:r>
                      <a:r>
                        <a:rPr lang="de-DE" sz="1200" b="0" i="0" u="none" strike="noStrike" dirty="0">
                          <a:solidFill>
                            <a:srgbClr val="000000"/>
                          </a:solidFill>
                          <a:effectLst/>
                          <a:latin typeface="Arial"/>
                        </a:rPr>
                        <a:t>, Pearson Chi² </a:t>
                      </a:r>
                      <a:r>
                        <a:rPr lang="de-DE" sz="1200" b="0" i="0" u="none" strike="noStrike" dirty="0" err="1">
                          <a:solidFill>
                            <a:srgbClr val="000000"/>
                          </a:solidFill>
                          <a:effectLst/>
                          <a:latin typeface="Arial"/>
                        </a:rPr>
                        <a:t>test</a:t>
                      </a:r>
                      <a:r>
                        <a:rPr lang="de-DE" sz="1200" b="0" i="0" u="none" strike="noStrike" dirty="0">
                          <a:solidFill>
                            <a:srgbClr val="000000"/>
                          </a:solidFill>
                          <a:effectLst/>
                          <a:latin typeface="Arial"/>
                        </a:rPr>
                        <a:t> was </a:t>
                      </a:r>
                      <a:r>
                        <a:rPr lang="de-DE" sz="1200" b="0" i="0" u="none" strike="noStrike" dirty="0" err="1">
                          <a:solidFill>
                            <a:srgbClr val="000000"/>
                          </a:solidFill>
                          <a:effectLst/>
                          <a:latin typeface="Arial"/>
                        </a:rPr>
                        <a:t>calculated</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for</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comparing</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shares</a:t>
                      </a:r>
                      <a:r>
                        <a:rPr lang="de-DE" sz="1200" b="0" i="0" u="none" strike="noStrike" dirty="0">
                          <a:solidFill>
                            <a:srgbClr val="000000"/>
                          </a:solidFill>
                          <a:effectLst/>
                          <a:latin typeface="Arial"/>
                        </a:rPr>
                        <a:t>. </a:t>
                      </a:r>
                      <a:r>
                        <a:rPr lang="de-DE" sz="1200" b="0" i="0" u="none" strike="noStrike" baseline="30000" dirty="0">
                          <a:solidFill>
                            <a:srgbClr val="000000"/>
                          </a:solidFill>
                          <a:effectLst/>
                          <a:latin typeface="Arial"/>
                        </a:rPr>
                        <a:t>*</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significant</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at</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the</a:t>
                      </a:r>
                      <a:r>
                        <a:rPr lang="de-DE" sz="1200" b="0" i="0" u="none" strike="noStrike" dirty="0">
                          <a:solidFill>
                            <a:srgbClr val="000000"/>
                          </a:solidFill>
                          <a:effectLst/>
                          <a:latin typeface="Arial"/>
                        </a:rPr>
                        <a:t> 10% </a:t>
                      </a:r>
                      <a:r>
                        <a:rPr lang="de-DE" sz="1200" b="0" i="0" u="none" strike="noStrike" dirty="0" err="1">
                          <a:solidFill>
                            <a:srgbClr val="000000"/>
                          </a:solidFill>
                          <a:effectLst/>
                          <a:latin typeface="Arial"/>
                        </a:rPr>
                        <a:t>level</a:t>
                      </a:r>
                      <a:r>
                        <a:rPr lang="de-DE" sz="1200" b="0" i="0" u="none" strike="noStrike" dirty="0">
                          <a:solidFill>
                            <a:srgbClr val="000000"/>
                          </a:solidFill>
                          <a:effectLst/>
                          <a:latin typeface="Arial"/>
                        </a:rPr>
                        <a:t>. </a:t>
                      </a:r>
                      <a:r>
                        <a:rPr lang="de-DE" sz="1200" b="0" i="0" u="none" strike="noStrike" baseline="30000" dirty="0">
                          <a:solidFill>
                            <a:srgbClr val="000000"/>
                          </a:solidFill>
                          <a:effectLst/>
                          <a:latin typeface="Arial"/>
                        </a:rPr>
                        <a:t>** </a:t>
                      </a:r>
                      <a:r>
                        <a:rPr lang="de-DE" sz="1200" b="0" i="0" u="none" strike="noStrike" dirty="0" err="1">
                          <a:solidFill>
                            <a:srgbClr val="000000"/>
                          </a:solidFill>
                          <a:effectLst/>
                          <a:latin typeface="Arial"/>
                        </a:rPr>
                        <a:t>significant</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at</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the</a:t>
                      </a:r>
                      <a:r>
                        <a:rPr lang="de-DE" sz="1200" b="0" i="0" u="none" strike="noStrike" dirty="0">
                          <a:solidFill>
                            <a:srgbClr val="000000"/>
                          </a:solidFill>
                          <a:effectLst/>
                          <a:latin typeface="Arial"/>
                        </a:rPr>
                        <a:t> 5% </a:t>
                      </a:r>
                      <a:r>
                        <a:rPr lang="de-DE" sz="1200" b="0" i="0" u="none" strike="noStrike" dirty="0" err="1">
                          <a:solidFill>
                            <a:srgbClr val="000000"/>
                          </a:solidFill>
                          <a:effectLst/>
                          <a:latin typeface="Arial"/>
                        </a:rPr>
                        <a:t>level</a:t>
                      </a:r>
                      <a:r>
                        <a:rPr lang="de-DE" sz="1200" b="0" i="0" u="none" strike="noStrike" dirty="0">
                          <a:solidFill>
                            <a:srgbClr val="000000"/>
                          </a:solidFill>
                          <a:effectLst/>
                          <a:latin typeface="Arial"/>
                        </a:rPr>
                        <a:t>. </a:t>
                      </a:r>
                      <a:r>
                        <a:rPr lang="de-DE" sz="1200" b="0" i="0" u="none" strike="noStrike" baseline="30000" dirty="0">
                          <a:solidFill>
                            <a:srgbClr val="000000"/>
                          </a:solidFill>
                          <a:effectLst/>
                          <a:latin typeface="Arial"/>
                        </a:rPr>
                        <a:t>*** </a:t>
                      </a:r>
                      <a:r>
                        <a:rPr lang="de-DE" sz="1200" b="0" i="0" u="none" strike="noStrike" dirty="0" err="1">
                          <a:solidFill>
                            <a:srgbClr val="000000"/>
                          </a:solidFill>
                          <a:effectLst/>
                          <a:latin typeface="Arial"/>
                        </a:rPr>
                        <a:t>significant</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at</a:t>
                      </a:r>
                      <a:r>
                        <a:rPr lang="de-DE" sz="1200" b="0" i="0" u="none" strike="noStrike" dirty="0">
                          <a:solidFill>
                            <a:srgbClr val="000000"/>
                          </a:solidFill>
                          <a:effectLst/>
                          <a:latin typeface="Arial"/>
                        </a:rPr>
                        <a:t> </a:t>
                      </a:r>
                      <a:r>
                        <a:rPr lang="de-DE" sz="1200" b="0" i="0" u="none" strike="noStrike" dirty="0" err="1">
                          <a:solidFill>
                            <a:srgbClr val="000000"/>
                          </a:solidFill>
                          <a:effectLst/>
                          <a:latin typeface="Arial"/>
                        </a:rPr>
                        <a:t>the</a:t>
                      </a:r>
                      <a:r>
                        <a:rPr lang="de-DE" sz="1200" b="0" i="0" u="none" strike="noStrike" dirty="0">
                          <a:solidFill>
                            <a:srgbClr val="000000"/>
                          </a:solidFill>
                          <a:effectLst/>
                          <a:latin typeface="Arial"/>
                        </a:rPr>
                        <a:t> 1% </a:t>
                      </a:r>
                      <a:r>
                        <a:rPr lang="de-DE" sz="1200" b="0" i="0" u="none" strike="noStrike" dirty="0" err="1">
                          <a:solidFill>
                            <a:srgbClr val="000000"/>
                          </a:solidFill>
                          <a:effectLst/>
                          <a:latin typeface="Arial"/>
                        </a:rPr>
                        <a:t>level</a:t>
                      </a:r>
                      <a:r>
                        <a:rPr lang="de-DE" sz="1200" b="0" i="0" u="none" strike="noStrike" dirty="0" smtClean="0">
                          <a:solidFill>
                            <a:srgbClr val="000000"/>
                          </a:solidFill>
                          <a:effectLst/>
                          <a:latin typeface="Arial"/>
                        </a:rPr>
                        <a:t>.</a:t>
                      </a:r>
                    </a:p>
                    <a:p>
                      <a:pPr marL="0" marR="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smtClean="0">
                          <a:solidFill>
                            <a:srgbClr val="000000"/>
                          </a:solidFill>
                          <a:effectLst/>
                          <a:latin typeface="+mn-lt"/>
                        </a:rPr>
                        <a:t>Source: </a:t>
                      </a:r>
                      <a:r>
                        <a:rPr lang="de-DE" sz="1200" b="0" i="0" u="none" strike="noStrike" dirty="0" err="1" smtClean="0">
                          <a:solidFill>
                            <a:srgbClr val="000000"/>
                          </a:solidFill>
                          <a:effectLst/>
                          <a:latin typeface="+mn-lt"/>
                        </a:rPr>
                        <a:t>Own</a:t>
                      </a:r>
                      <a:r>
                        <a:rPr lang="de-DE" sz="1200" b="0" i="0" u="none" strike="noStrike" dirty="0" smtClean="0">
                          <a:solidFill>
                            <a:srgbClr val="000000"/>
                          </a:solidFill>
                          <a:effectLst/>
                          <a:latin typeface="+mn-lt"/>
                        </a:rPr>
                        <a:t> </a:t>
                      </a:r>
                      <a:r>
                        <a:rPr lang="de-DE" sz="1200" b="0" i="0" u="none" strike="noStrike" dirty="0" err="1" smtClean="0">
                          <a:solidFill>
                            <a:srgbClr val="000000"/>
                          </a:solidFill>
                          <a:effectLst/>
                          <a:latin typeface="+mn-lt"/>
                        </a:rPr>
                        <a:t>calculations</a:t>
                      </a:r>
                      <a:r>
                        <a:rPr lang="de-DE" sz="1200" b="0" i="0" u="none" strike="noStrike" dirty="0" smtClean="0">
                          <a:solidFill>
                            <a:srgbClr val="000000"/>
                          </a:solidFill>
                          <a:effectLst/>
                          <a:latin typeface="+mn-lt"/>
                        </a:rPr>
                        <a:t> </a:t>
                      </a:r>
                      <a:r>
                        <a:rPr lang="de-DE" sz="1200" b="0" i="0" u="none" strike="noStrike" dirty="0" err="1" smtClean="0">
                          <a:solidFill>
                            <a:srgbClr val="000000"/>
                          </a:solidFill>
                          <a:effectLst/>
                          <a:latin typeface="+mn-lt"/>
                        </a:rPr>
                        <a:t>based</a:t>
                      </a:r>
                      <a:r>
                        <a:rPr lang="de-DE" sz="1200" b="0" i="0" u="none" strike="noStrike" dirty="0" smtClean="0">
                          <a:solidFill>
                            <a:srgbClr val="000000"/>
                          </a:solidFill>
                          <a:effectLst/>
                          <a:latin typeface="+mn-lt"/>
                        </a:rPr>
                        <a:t> on DFG-FOR 756 </a:t>
                      </a:r>
                      <a:r>
                        <a:rPr lang="de-DE" sz="1200" b="0" i="0" u="none" strike="noStrike" dirty="0" err="1" smtClean="0">
                          <a:solidFill>
                            <a:srgbClr val="000000"/>
                          </a:solidFill>
                          <a:effectLst/>
                          <a:latin typeface="+mn-lt"/>
                        </a:rPr>
                        <a:t>Household</a:t>
                      </a:r>
                      <a:r>
                        <a:rPr lang="de-DE" sz="1200" b="0" i="0" u="none" strike="noStrike" dirty="0" smtClean="0">
                          <a:solidFill>
                            <a:srgbClr val="000000"/>
                          </a:solidFill>
                          <a:effectLst/>
                          <a:latin typeface="+mn-lt"/>
                        </a:rPr>
                        <a:t> Survey 2010.</a:t>
                      </a:r>
                    </a:p>
                    <a:p>
                      <a:pPr algn="l" fontAlgn="ctr"/>
                      <a:endParaRPr lang="de-DE" sz="1200" b="0" i="0" u="none" strike="noStrike" dirty="0">
                        <a:solidFill>
                          <a:srgbClr val="000000"/>
                        </a:solidFill>
                        <a:effectLst/>
                        <a:latin typeface="Arial"/>
                      </a:endParaRPr>
                    </a:p>
                  </a:txBody>
                  <a:tcPr marL="11942" marR="11942" marT="11942"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2067355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0" indent="0">
              <a:buNone/>
            </a:pPr>
            <a:r>
              <a:rPr lang="de-DE" dirty="0" smtClean="0"/>
              <a:t>Education </a:t>
            </a:r>
            <a:r>
              <a:rPr lang="de-DE" dirty="0" err="1" smtClean="0"/>
              <a:t>and</a:t>
            </a:r>
            <a:r>
              <a:rPr lang="de-DE" dirty="0" smtClean="0"/>
              <a:t> </a:t>
            </a:r>
            <a:r>
              <a:rPr lang="de-DE" dirty="0" err="1" smtClean="0"/>
              <a:t>skills</a:t>
            </a:r>
            <a:endParaRPr lang="de-DE" dirty="0"/>
          </a:p>
        </p:txBody>
      </p:sp>
      <p:sp>
        <p:nvSpPr>
          <p:cNvPr id="5" name="Titel 4"/>
          <p:cNvSpPr>
            <a:spLocks noGrp="1"/>
          </p:cNvSpPr>
          <p:nvPr>
            <p:ph type="title"/>
          </p:nvPr>
        </p:nvSpPr>
        <p:spPr/>
        <p:txBody>
          <a:bodyPr/>
          <a:lstStyle/>
          <a:p>
            <a:endParaRPr lang="de-DE" dirty="0"/>
          </a:p>
        </p:txBody>
      </p:sp>
      <p:graphicFrame>
        <p:nvGraphicFramePr>
          <p:cNvPr id="8" name="Objekt 7"/>
          <p:cNvGraphicFramePr>
            <a:graphicFrameLocks noChangeAspect="1"/>
          </p:cNvGraphicFramePr>
          <p:nvPr>
            <p:extLst>
              <p:ext uri="{D42A27DB-BD31-4B8C-83A1-F6EECF244321}">
                <p14:modId xmlns:p14="http://schemas.microsoft.com/office/powerpoint/2010/main" val="2261357363"/>
              </p:ext>
            </p:extLst>
          </p:nvPr>
        </p:nvGraphicFramePr>
        <p:xfrm>
          <a:off x="-1" y="1700808"/>
          <a:ext cx="9241027" cy="5040560"/>
        </p:xfrm>
        <a:graphic>
          <a:graphicData uri="http://schemas.openxmlformats.org/presentationml/2006/ole">
            <mc:AlternateContent xmlns:mc="http://schemas.openxmlformats.org/markup-compatibility/2006">
              <mc:Choice xmlns:v="urn:schemas-microsoft-com:vml" Requires="v">
                <p:oleObj spid="_x0000_s3132" name="Dokument" r:id="rId3" imgW="5867184" imgH="3200282" progId="Word.Document.12">
                  <p:embed/>
                </p:oleObj>
              </mc:Choice>
              <mc:Fallback>
                <p:oleObj name="Dokument" r:id="rId3" imgW="5867184" imgH="3200282" progId="Word.Document.12">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00808"/>
                        <a:ext cx="9241027" cy="5040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38661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txBox="1">
            <a:spLocks/>
          </p:cNvSpPr>
          <p:nvPr/>
        </p:nvSpPr>
        <p:spPr bwMode="auto">
          <a:xfrm>
            <a:off x="142844" y="857232"/>
            <a:ext cx="5077228" cy="5429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600"/>
              </a:spcAft>
              <a:buClrTx/>
              <a:buSzTx/>
              <a:buFont typeface="Wingdings 2" pitchFamily="18" charset="2"/>
              <a:buChar char=""/>
              <a:tabLst/>
              <a:defRPr/>
            </a:pPr>
            <a:r>
              <a:rPr kumimoji="0" lang="de-DE" sz="2200" b="0" i="0" u="none" strike="noStrike" kern="0" cap="none" spc="0" normalizeH="0" baseline="0" noProof="0" dirty="0" smtClean="0">
                <a:ln>
                  <a:noFill/>
                </a:ln>
                <a:solidFill>
                  <a:srgbClr val="000066"/>
                </a:solidFill>
                <a:effectLst/>
                <a:uLnTx/>
                <a:uFillTx/>
                <a:latin typeface="+mj-lt"/>
                <a:ea typeface="+mn-ea"/>
                <a:cs typeface="+mn-cs"/>
              </a:rPr>
              <a:t>DFG</a:t>
            </a:r>
            <a:r>
              <a:rPr kumimoji="0" lang="de-DE" sz="2200" b="0" i="0" u="none" strike="noStrike" kern="0" cap="none" spc="0" normalizeH="0" noProof="0" dirty="0" smtClean="0">
                <a:ln>
                  <a:noFill/>
                </a:ln>
                <a:solidFill>
                  <a:srgbClr val="000066"/>
                </a:solidFill>
                <a:effectLst/>
                <a:uLnTx/>
                <a:uFillTx/>
                <a:latin typeface="+mj-lt"/>
                <a:ea typeface="+mn-ea"/>
                <a:cs typeface="+mn-cs"/>
              </a:rPr>
              <a:t> FOR 756:</a:t>
            </a:r>
          </a:p>
          <a:p>
            <a:pPr marL="342900" indent="-342900" eaLnBrk="0" hangingPunct="0">
              <a:spcBef>
                <a:spcPct val="20000"/>
              </a:spcBef>
              <a:spcAft>
                <a:spcPts val="600"/>
              </a:spcAft>
            </a:pPr>
            <a:r>
              <a:rPr lang="de-DE" sz="2200" kern="0" dirty="0" smtClean="0">
                <a:solidFill>
                  <a:srgbClr val="000066"/>
                </a:solidFill>
                <a:latin typeface="+mj-lt"/>
              </a:rPr>
              <a:t>	</a:t>
            </a:r>
            <a:r>
              <a:rPr lang="de-DE" sz="1600" kern="0" dirty="0" smtClean="0">
                <a:solidFill>
                  <a:srgbClr val="000066"/>
                </a:solidFill>
                <a:latin typeface="+mj-lt"/>
              </a:rPr>
              <a:t>“Impact </a:t>
            </a:r>
            <a:r>
              <a:rPr lang="de-DE" sz="1600" kern="0" dirty="0" err="1" smtClean="0">
                <a:solidFill>
                  <a:srgbClr val="000066"/>
                </a:solidFill>
                <a:latin typeface="+mj-lt"/>
              </a:rPr>
              <a:t>of</a:t>
            </a:r>
            <a:r>
              <a:rPr lang="de-DE" sz="1600" kern="0" dirty="0" smtClean="0">
                <a:solidFill>
                  <a:srgbClr val="000066"/>
                </a:solidFill>
                <a:latin typeface="+mj-lt"/>
              </a:rPr>
              <a:t> </a:t>
            </a:r>
            <a:r>
              <a:rPr lang="de-DE" sz="1600" kern="0" dirty="0" err="1" smtClean="0">
                <a:solidFill>
                  <a:srgbClr val="000066"/>
                </a:solidFill>
                <a:latin typeface="+mj-lt"/>
              </a:rPr>
              <a:t>shocks</a:t>
            </a:r>
            <a:r>
              <a:rPr lang="de-DE" sz="1600" kern="0" dirty="0" smtClean="0">
                <a:solidFill>
                  <a:srgbClr val="000066"/>
                </a:solidFill>
                <a:latin typeface="+mj-lt"/>
              </a:rPr>
              <a:t> on </a:t>
            </a:r>
            <a:r>
              <a:rPr lang="de-DE" sz="1600" kern="0" dirty="0" err="1" smtClean="0">
                <a:solidFill>
                  <a:srgbClr val="000066"/>
                </a:solidFill>
                <a:latin typeface="+mj-lt"/>
              </a:rPr>
              <a:t>the</a:t>
            </a:r>
            <a:r>
              <a:rPr lang="de-DE" sz="1600" kern="0" dirty="0" smtClean="0">
                <a:solidFill>
                  <a:srgbClr val="000066"/>
                </a:solidFill>
                <a:latin typeface="+mj-lt"/>
              </a:rPr>
              <a:t> </a:t>
            </a:r>
            <a:r>
              <a:rPr lang="de-DE" sz="1600" kern="0" dirty="0" err="1" smtClean="0">
                <a:solidFill>
                  <a:srgbClr val="000066"/>
                </a:solidFill>
                <a:latin typeface="+mj-lt"/>
              </a:rPr>
              <a:t>vulnerability</a:t>
            </a:r>
            <a:r>
              <a:rPr lang="de-DE" sz="1600" kern="0" dirty="0" smtClean="0">
                <a:solidFill>
                  <a:srgbClr val="000066"/>
                </a:solidFill>
                <a:latin typeface="+mj-lt"/>
              </a:rPr>
              <a:t> </a:t>
            </a:r>
            <a:r>
              <a:rPr lang="de-DE" sz="1600" kern="0" dirty="0" err="1" smtClean="0">
                <a:solidFill>
                  <a:srgbClr val="000066"/>
                </a:solidFill>
                <a:latin typeface="+mj-lt"/>
              </a:rPr>
              <a:t>to</a:t>
            </a:r>
            <a:r>
              <a:rPr lang="de-DE" sz="1600" kern="0" dirty="0" smtClean="0">
                <a:solidFill>
                  <a:srgbClr val="000066"/>
                </a:solidFill>
                <a:latin typeface="+mj-lt"/>
              </a:rPr>
              <a:t> </a:t>
            </a:r>
            <a:r>
              <a:rPr lang="de-DE" sz="1600" kern="0" dirty="0" err="1" smtClean="0">
                <a:solidFill>
                  <a:srgbClr val="000066"/>
                </a:solidFill>
                <a:latin typeface="+mj-lt"/>
              </a:rPr>
              <a:t>poverty</a:t>
            </a:r>
            <a:r>
              <a:rPr lang="de-DE" sz="1600" kern="0" dirty="0" smtClean="0">
                <a:solidFill>
                  <a:srgbClr val="000066"/>
                </a:solidFill>
                <a:latin typeface="+mj-lt"/>
              </a:rPr>
              <a:t>: </a:t>
            </a:r>
            <a:r>
              <a:rPr lang="de-DE" sz="1600" kern="0" dirty="0" err="1" smtClean="0">
                <a:solidFill>
                  <a:srgbClr val="000066"/>
                </a:solidFill>
                <a:latin typeface="+mj-lt"/>
              </a:rPr>
              <a:t>consequences</a:t>
            </a:r>
            <a:r>
              <a:rPr lang="de-DE" sz="1600" kern="0" dirty="0" smtClean="0">
                <a:solidFill>
                  <a:srgbClr val="000066"/>
                </a:solidFill>
                <a:latin typeface="+mj-lt"/>
              </a:rPr>
              <a:t> </a:t>
            </a:r>
            <a:r>
              <a:rPr lang="de-DE" sz="1600" kern="0" dirty="0" err="1" smtClean="0">
                <a:solidFill>
                  <a:srgbClr val="000066"/>
                </a:solidFill>
                <a:latin typeface="+mj-lt"/>
              </a:rPr>
              <a:t>for</a:t>
            </a:r>
            <a:r>
              <a:rPr lang="de-DE" sz="1600" kern="0" dirty="0" smtClean="0">
                <a:solidFill>
                  <a:srgbClr val="000066"/>
                </a:solidFill>
                <a:latin typeface="+mj-lt"/>
              </a:rPr>
              <a:t> </a:t>
            </a:r>
            <a:r>
              <a:rPr lang="de-DE" sz="1600" kern="0" dirty="0" err="1" smtClean="0">
                <a:solidFill>
                  <a:srgbClr val="000066"/>
                </a:solidFill>
                <a:latin typeface="+mj-lt"/>
              </a:rPr>
              <a:t>development</a:t>
            </a:r>
            <a:r>
              <a:rPr lang="de-DE" sz="1600" kern="0" dirty="0" smtClean="0">
                <a:solidFill>
                  <a:srgbClr val="000066"/>
                </a:solidFill>
                <a:latin typeface="+mj-lt"/>
              </a:rPr>
              <a:t> </a:t>
            </a:r>
            <a:r>
              <a:rPr lang="de-DE" sz="1600" kern="0" dirty="0" err="1" smtClean="0">
                <a:solidFill>
                  <a:srgbClr val="000066"/>
                </a:solidFill>
                <a:latin typeface="+mj-lt"/>
              </a:rPr>
              <a:t>of</a:t>
            </a:r>
            <a:r>
              <a:rPr lang="de-DE" sz="1600" kern="0" dirty="0" smtClean="0">
                <a:solidFill>
                  <a:srgbClr val="000066"/>
                </a:solidFill>
                <a:latin typeface="+mj-lt"/>
              </a:rPr>
              <a:t> </a:t>
            </a:r>
            <a:r>
              <a:rPr lang="de-DE" sz="1600" kern="0" dirty="0" err="1" smtClean="0">
                <a:solidFill>
                  <a:srgbClr val="000066"/>
                </a:solidFill>
                <a:latin typeface="+mj-lt"/>
              </a:rPr>
              <a:t>emerging</a:t>
            </a:r>
            <a:r>
              <a:rPr lang="de-DE" sz="1600" kern="0" dirty="0" smtClean="0">
                <a:solidFill>
                  <a:srgbClr val="000066"/>
                </a:solidFill>
                <a:latin typeface="+mj-lt"/>
              </a:rPr>
              <a:t> </a:t>
            </a:r>
            <a:r>
              <a:rPr lang="de-DE" sz="1600" kern="0" dirty="0" err="1" smtClean="0">
                <a:solidFill>
                  <a:srgbClr val="000066"/>
                </a:solidFill>
                <a:latin typeface="+mj-lt"/>
              </a:rPr>
              <a:t>Southeast</a:t>
            </a:r>
            <a:r>
              <a:rPr lang="de-DE" sz="1600" kern="0" dirty="0" smtClean="0">
                <a:solidFill>
                  <a:srgbClr val="000066"/>
                </a:solidFill>
                <a:latin typeface="+mj-lt"/>
              </a:rPr>
              <a:t> Asian </a:t>
            </a:r>
            <a:r>
              <a:rPr lang="de-DE" sz="1600" kern="0" dirty="0" err="1" smtClean="0">
                <a:solidFill>
                  <a:srgbClr val="000066"/>
                </a:solidFill>
                <a:latin typeface="+mj-lt"/>
              </a:rPr>
              <a:t>economies</a:t>
            </a:r>
            <a:r>
              <a:rPr lang="de-DE" sz="1600" kern="0" dirty="0" smtClean="0">
                <a:solidFill>
                  <a:srgbClr val="000066"/>
                </a:solidFill>
                <a:latin typeface="+mj-lt"/>
              </a:rPr>
              <a:t>” </a:t>
            </a:r>
            <a:endParaRPr kumimoji="0" lang="de-DE" sz="2200" b="0" i="0" u="none" strike="noStrike" kern="0" cap="none" spc="0" normalizeH="0" noProof="0" dirty="0" smtClean="0">
              <a:ln>
                <a:noFill/>
              </a:ln>
              <a:solidFill>
                <a:srgbClr val="000066"/>
              </a:solidFill>
              <a:effectLst/>
              <a:uLnTx/>
              <a:uFillTx/>
              <a:latin typeface="+mj-lt"/>
              <a:ea typeface="+mn-ea"/>
              <a:cs typeface="+mn-cs"/>
            </a:endParaRPr>
          </a:p>
          <a:p>
            <a:pPr marL="342900" marR="0" lvl="0" indent="-342900" algn="l" defTabSz="914400" rtl="0" eaLnBrk="0" fontAlgn="base" latinLnBrk="0" hangingPunct="0">
              <a:lnSpc>
                <a:spcPct val="100000"/>
              </a:lnSpc>
              <a:spcBef>
                <a:spcPct val="20000"/>
              </a:spcBef>
              <a:spcAft>
                <a:spcPts val="600"/>
              </a:spcAft>
              <a:buClrTx/>
              <a:buSzTx/>
              <a:buFont typeface="Wingdings 2" pitchFamily="18" charset="2"/>
              <a:buChar char=""/>
              <a:tabLst/>
              <a:defRPr/>
            </a:pPr>
            <a:endParaRPr lang="de-DE" sz="2200" kern="0" dirty="0" smtClean="0">
              <a:solidFill>
                <a:srgbClr val="000066"/>
              </a:solidFill>
              <a:latin typeface="+mj-lt"/>
            </a:endParaRPr>
          </a:p>
          <a:p>
            <a:pPr marL="342900" marR="0" lvl="0" indent="-342900" algn="l" defTabSz="914400" rtl="0" eaLnBrk="0" fontAlgn="base" latinLnBrk="0" hangingPunct="0">
              <a:lnSpc>
                <a:spcPct val="100000"/>
              </a:lnSpc>
              <a:spcBef>
                <a:spcPct val="20000"/>
              </a:spcBef>
              <a:spcAft>
                <a:spcPts val="600"/>
              </a:spcAft>
              <a:buClrTx/>
              <a:buSzTx/>
              <a:buFont typeface="Wingdings 2" pitchFamily="18" charset="2"/>
              <a:buChar char=""/>
              <a:tabLst/>
              <a:defRPr/>
            </a:pPr>
            <a:endParaRPr kumimoji="0" lang="de-DE" sz="2200" b="0" i="0" u="none" strike="noStrike" kern="0" cap="none" spc="0" normalizeH="0" baseline="0" noProof="0" dirty="0">
              <a:ln>
                <a:noFill/>
              </a:ln>
              <a:solidFill>
                <a:srgbClr val="000066"/>
              </a:solidFill>
              <a:effectLst/>
              <a:uLnTx/>
              <a:uFillTx/>
              <a:latin typeface="+mj-lt"/>
              <a:ea typeface="+mn-ea"/>
              <a:cs typeface="+mn-cs"/>
            </a:endParaRPr>
          </a:p>
        </p:txBody>
      </p:sp>
      <p:sp>
        <p:nvSpPr>
          <p:cNvPr id="7" name="Titel 6"/>
          <p:cNvSpPr>
            <a:spLocks noGrp="1"/>
          </p:cNvSpPr>
          <p:nvPr>
            <p:ph type="title"/>
          </p:nvPr>
        </p:nvSpPr>
        <p:spPr/>
        <p:txBody>
          <a:bodyPr/>
          <a:lstStyle/>
          <a:p>
            <a:r>
              <a:rPr lang="en-GB" dirty="0" smtClean="0"/>
              <a:t>Research project - concept</a:t>
            </a:r>
            <a:endParaRPr lang="en-GB" dirty="0"/>
          </a:p>
        </p:txBody>
      </p:sp>
      <p:sp>
        <p:nvSpPr>
          <p:cNvPr id="4" name="Oval 2"/>
          <p:cNvSpPr>
            <a:spLocks noChangeArrowheads="1"/>
          </p:cNvSpPr>
          <p:nvPr/>
        </p:nvSpPr>
        <p:spPr bwMode="auto">
          <a:xfrm>
            <a:off x="3347864" y="1844824"/>
            <a:ext cx="5297488" cy="4397375"/>
          </a:xfrm>
          <a:prstGeom prst="ellipse">
            <a:avLst/>
          </a:prstGeom>
          <a:solidFill>
            <a:srgbClr val="FF9900"/>
          </a:solidFill>
          <a:ln w="9525">
            <a:solidFill>
              <a:schemeClr val="tx1"/>
            </a:solidFill>
            <a:prstDash val="dash"/>
            <a:round/>
            <a:headEnd/>
            <a:tailEnd/>
          </a:ln>
        </p:spPr>
        <p:txBody>
          <a:bodyPr wrap="none" anchor="ctr"/>
          <a:lstStyle/>
          <a:p>
            <a:pPr algn="ctr"/>
            <a:endParaRPr lang="en-GB" sz="1400"/>
          </a:p>
        </p:txBody>
      </p:sp>
      <p:grpSp>
        <p:nvGrpSpPr>
          <p:cNvPr id="5" name="Group 3"/>
          <p:cNvGrpSpPr>
            <a:grpSpLocks/>
          </p:cNvGrpSpPr>
          <p:nvPr/>
        </p:nvGrpSpPr>
        <p:grpSpPr bwMode="auto">
          <a:xfrm>
            <a:off x="4687714" y="3178324"/>
            <a:ext cx="2362200" cy="1560513"/>
            <a:chOff x="2102" y="2037"/>
            <a:chExt cx="1488" cy="983"/>
          </a:xfrm>
        </p:grpSpPr>
        <p:sp>
          <p:nvSpPr>
            <p:cNvPr id="6" name="Oval 4"/>
            <p:cNvSpPr>
              <a:spLocks noChangeArrowheads="1"/>
            </p:cNvSpPr>
            <p:nvPr/>
          </p:nvSpPr>
          <p:spPr bwMode="auto">
            <a:xfrm>
              <a:off x="2102" y="2037"/>
              <a:ext cx="1488" cy="983"/>
            </a:xfrm>
            <a:prstGeom prst="ellipse">
              <a:avLst/>
            </a:prstGeom>
            <a:solidFill>
              <a:srgbClr val="F4CAC6"/>
            </a:solidFill>
            <a:ln w="9525">
              <a:solidFill>
                <a:schemeClr val="tx1"/>
              </a:solidFill>
              <a:prstDash val="dash"/>
              <a:round/>
              <a:headEnd/>
              <a:tailEnd/>
            </a:ln>
          </p:spPr>
          <p:txBody>
            <a:bodyPr wrap="none" anchor="ctr"/>
            <a:lstStyle/>
            <a:p>
              <a:pPr algn="ctr"/>
              <a:endParaRPr lang="en-GB" sz="1800"/>
            </a:p>
          </p:txBody>
        </p:sp>
        <p:sp>
          <p:nvSpPr>
            <p:cNvPr id="9" name="Oval 5"/>
            <p:cNvSpPr>
              <a:spLocks noChangeArrowheads="1"/>
            </p:cNvSpPr>
            <p:nvPr/>
          </p:nvSpPr>
          <p:spPr bwMode="auto">
            <a:xfrm>
              <a:off x="2146" y="2248"/>
              <a:ext cx="657" cy="484"/>
            </a:xfrm>
            <a:prstGeom prst="ellipse">
              <a:avLst/>
            </a:prstGeom>
            <a:solidFill>
              <a:srgbClr val="A0A0E0"/>
            </a:solidFill>
            <a:ln w="9525">
              <a:solidFill>
                <a:schemeClr val="tx1"/>
              </a:solidFill>
              <a:round/>
              <a:headEnd/>
              <a:tailEnd/>
            </a:ln>
          </p:spPr>
          <p:txBody>
            <a:bodyPr wrap="none" anchor="ctr"/>
            <a:lstStyle/>
            <a:p>
              <a:pPr algn="ctr"/>
              <a:r>
                <a:rPr lang="en-US" sz="1000" b="1"/>
                <a:t>Vulnerability </a:t>
              </a:r>
            </a:p>
            <a:p>
              <a:pPr algn="ctr"/>
              <a:r>
                <a:rPr lang="en-US" sz="1000" b="1"/>
                <a:t>and </a:t>
              </a:r>
            </a:p>
            <a:p>
              <a:pPr algn="ctr"/>
              <a:r>
                <a:rPr lang="en-US" sz="1000" b="1"/>
                <a:t>HH dynamics</a:t>
              </a:r>
            </a:p>
          </p:txBody>
        </p:sp>
        <p:sp>
          <p:nvSpPr>
            <p:cNvPr id="10" name="Oval 6"/>
            <p:cNvSpPr>
              <a:spLocks noChangeArrowheads="1"/>
            </p:cNvSpPr>
            <p:nvPr/>
          </p:nvSpPr>
          <p:spPr bwMode="auto">
            <a:xfrm>
              <a:off x="2887" y="2274"/>
              <a:ext cx="657" cy="452"/>
            </a:xfrm>
            <a:prstGeom prst="ellipse">
              <a:avLst/>
            </a:prstGeom>
            <a:solidFill>
              <a:srgbClr val="A0A0E0"/>
            </a:solidFill>
            <a:ln w="9525">
              <a:solidFill>
                <a:schemeClr val="tx1"/>
              </a:solidFill>
              <a:round/>
              <a:headEnd/>
              <a:tailEnd/>
            </a:ln>
          </p:spPr>
          <p:txBody>
            <a:bodyPr wrap="none" anchor="ctr"/>
            <a:lstStyle/>
            <a:p>
              <a:pPr algn="ctr"/>
              <a:r>
                <a:rPr lang="en-US" sz="1000" b="1"/>
                <a:t>Management</a:t>
              </a:r>
            </a:p>
            <a:p>
              <a:pPr algn="ctr"/>
              <a:r>
                <a:rPr lang="en-US" sz="1000" b="1"/>
                <a:t>of Vulnerability</a:t>
              </a:r>
            </a:p>
            <a:p>
              <a:pPr algn="ctr"/>
              <a:r>
                <a:rPr lang="en-US" sz="1000" b="1"/>
                <a:t>Database</a:t>
              </a:r>
            </a:p>
          </p:txBody>
        </p:sp>
        <p:cxnSp>
          <p:nvCxnSpPr>
            <p:cNvPr id="11" name="AutoShape 7"/>
            <p:cNvCxnSpPr>
              <a:cxnSpLocks noChangeShapeType="1"/>
              <a:stCxn id="9" idx="0"/>
              <a:endCxn id="10" idx="0"/>
            </p:cNvCxnSpPr>
            <p:nvPr/>
          </p:nvCxnSpPr>
          <p:spPr bwMode="auto">
            <a:xfrm rot="5400000" flipV="1">
              <a:off x="2832" y="1890"/>
              <a:ext cx="26" cy="742"/>
            </a:xfrm>
            <a:prstGeom prst="curvedConnector3">
              <a:avLst>
                <a:gd name="adj1" fmla="val -576000"/>
              </a:avLst>
            </a:prstGeom>
            <a:noFill/>
            <a:ln w="19050">
              <a:solidFill>
                <a:schemeClr val="tx1"/>
              </a:solidFill>
              <a:round/>
              <a:headEnd type="triangle" w="med" len="med"/>
              <a:tailEnd/>
            </a:ln>
          </p:spPr>
        </p:cxnSp>
        <p:cxnSp>
          <p:nvCxnSpPr>
            <p:cNvPr id="12" name="AutoShape 8"/>
            <p:cNvCxnSpPr>
              <a:cxnSpLocks noChangeShapeType="1"/>
              <a:stCxn id="10" idx="4"/>
              <a:endCxn id="9" idx="4"/>
            </p:cNvCxnSpPr>
            <p:nvPr/>
          </p:nvCxnSpPr>
          <p:spPr bwMode="auto">
            <a:xfrm rot="5400000">
              <a:off x="2842" y="2358"/>
              <a:ext cx="6" cy="742"/>
            </a:xfrm>
            <a:prstGeom prst="curvedConnector3">
              <a:avLst>
                <a:gd name="adj1" fmla="val 2500000"/>
              </a:avLst>
            </a:prstGeom>
            <a:noFill/>
            <a:ln w="19050">
              <a:solidFill>
                <a:schemeClr val="tx1"/>
              </a:solidFill>
              <a:round/>
              <a:headEnd type="triangle" w="med" len="med"/>
              <a:tailEnd/>
            </a:ln>
          </p:spPr>
        </p:cxnSp>
      </p:grpSp>
      <p:grpSp>
        <p:nvGrpSpPr>
          <p:cNvPr id="13" name="Group 9"/>
          <p:cNvGrpSpPr>
            <a:grpSpLocks/>
          </p:cNvGrpSpPr>
          <p:nvPr/>
        </p:nvGrpSpPr>
        <p:grpSpPr bwMode="auto">
          <a:xfrm>
            <a:off x="4111452" y="1881337"/>
            <a:ext cx="4568825" cy="4297362"/>
            <a:chOff x="1653" y="1181"/>
            <a:chExt cx="2878" cy="2707"/>
          </a:xfrm>
        </p:grpSpPr>
        <p:sp>
          <p:nvSpPr>
            <p:cNvPr id="14" name="Oval 10"/>
            <p:cNvSpPr>
              <a:spLocks noChangeArrowheads="1"/>
            </p:cNvSpPr>
            <p:nvPr/>
          </p:nvSpPr>
          <p:spPr bwMode="auto">
            <a:xfrm>
              <a:off x="3974" y="2074"/>
              <a:ext cx="557" cy="451"/>
            </a:xfrm>
            <a:prstGeom prst="ellipse">
              <a:avLst/>
            </a:prstGeom>
            <a:solidFill>
              <a:srgbClr val="A0A0E0"/>
            </a:solidFill>
            <a:ln w="9525">
              <a:solidFill>
                <a:schemeClr val="tx1"/>
              </a:solidFill>
              <a:round/>
              <a:headEnd/>
              <a:tailEnd/>
            </a:ln>
          </p:spPr>
          <p:txBody>
            <a:bodyPr wrap="none" anchor="ctr"/>
            <a:lstStyle/>
            <a:p>
              <a:pPr algn="ctr"/>
              <a:r>
                <a:rPr lang="en-US" sz="1000" b="1"/>
                <a:t>Financial</a:t>
              </a:r>
            </a:p>
            <a:p>
              <a:pPr algn="ctr"/>
              <a:r>
                <a:rPr lang="en-US" sz="1000" b="1"/>
                <a:t>Institutions</a:t>
              </a:r>
            </a:p>
          </p:txBody>
        </p:sp>
        <p:grpSp>
          <p:nvGrpSpPr>
            <p:cNvPr id="15" name="Group 11"/>
            <p:cNvGrpSpPr>
              <a:grpSpLocks/>
            </p:cNvGrpSpPr>
            <p:nvPr/>
          </p:nvGrpSpPr>
          <p:grpSpPr bwMode="auto">
            <a:xfrm>
              <a:off x="1653" y="1181"/>
              <a:ext cx="2624" cy="2707"/>
              <a:chOff x="1653" y="1181"/>
              <a:chExt cx="2624" cy="2707"/>
            </a:xfrm>
          </p:grpSpPr>
          <p:sp>
            <p:nvSpPr>
              <p:cNvPr id="16" name="Oval 12"/>
              <p:cNvSpPr>
                <a:spLocks noChangeArrowheads="1"/>
              </p:cNvSpPr>
              <p:nvPr/>
            </p:nvSpPr>
            <p:spPr bwMode="auto">
              <a:xfrm>
                <a:off x="2101" y="3436"/>
                <a:ext cx="555" cy="452"/>
              </a:xfrm>
              <a:prstGeom prst="ellipse">
                <a:avLst/>
              </a:prstGeom>
              <a:solidFill>
                <a:srgbClr val="A0A0E0"/>
              </a:solidFill>
              <a:ln w="9525">
                <a:solidFill>
                  <a:schemeClr val="tx1"/>
                </a:solidFill>
                <a:round/>
                <a:headEnd/>
                <a:tailEnd/>
              </a:ln>
            </p:spPr>
            <p:txBody>
              <a:bodyPr wrap="none" anchor="ctr"/>
              <a:lstStyle/>
              <a:p>
                <a:pPr algn="ctr"/>
                <a:r>
                  <a:rPr lang="en-US" sz="1000" b="1"/>
                  <a:t>Economic</a:t>
                </a:r>
              </a:p>
              <a:p>
                <a:pPr algn="ctr"/>
                <a:r>
                  <a:rPr lang="en-US" sz="1000" b="1"/>
                  <a:t>Geography</a:t>
                </a:r>
              </a:p>
            </p:txBody>
          </p:sp>
          <p:sp>
            <p:nvSpPr>
              <p:cNvPr id="17" name="Oval 13"/>
              <p:cNvSpPr>
                <a:spLocks noChangeArrowheads="1"/>
              </p:cNvSpPr>
              <p:nvPr/>
            </p:nvSpPr>
            <p:spPr bwMode="auto">
              <a:xfrm>
                <a:off x="1882" y="1181"/>
                <a:ext cx="557" cy="451"/>
              </a:xfrm>
              <a:prstGeom prst="ellipse">
                <a:avLst/>
              </a:prstGeom>
              <a:solidFill>
                <a:srgbClr val="A0A0E0"/>
              </a:solidFill>
              <a:ln w="9525">
                <a:solidFill>
                  <a:schemeClr val="tx1"/>
                </a:solidFill>
                <a:round/>
                <a:headEnd/>
                <a:tailEnd/>
              </a:ln>
            </p:spPr>
            <p:txBody>
              <a:bodyPr wrap="none" anchor="ctr"/>
              <a:lstStyle/>
              <a:p>
                <a:pPr algn="ctr"/>
                <a:r>
                  <a:rPr lang="en-US" sz="1000" b="1" dirty="0"/>
                  <a:t>Agriculture</a:t>
                </a:r>
              </a:p>
            </p:txBody>
          </p:sp>
          <p:sp>
            <p:nvSpPr>
              <p:cNvPr id="18" name="Freeform 14"/>
              <p:cNvSpPr>
                <a:spLocks/>
              </p:cNvSpPr>
              <p:nvPr/>
            </p:nvSpPr>
            <p:spPr bwMode="auto">
              <a:xfrm rot="-2350309">
                <a:off x="1653" y="1839"/>
                <a:ext cx="930" cy="1436"/>
              </a:xfrm>
              <a:custGeom>
                <a:avLst/>
                <a:gdLst>
                  <a:gd name="T0" fmla="*/ 0 w 1316"/>
                  <a:gd name="T1" fmla="*/ 615 h 1905"/>
                  <a:gd name="T2" fmla="*/ 91 w 1316"/>
                  <a:gd name="T3" fmla="*/ 220 h 1905"/>
                  <a:gd name="T4" fmla="*/ 328 w 1316"/>
                  <a:gd name="T5" fmla="*/ 0 h 1905"/>
                  <a:gd name="T6" fmla="*/ 0 60000 65536"/>
                  <a:gd name="T7" fmla="*/ 0 60000 65536"/>
                  <a:gd name="T8" fmla="*/ 0 60000 65536"/>
                  <a:gd name="T9" fmla="*/ 0 w 1316"/>
                  <a:gd name="T10" fmla="*/ 0 h 1905"/>
                  <a:gd name="T11" fmla="*/ 1316 w 1316"/>
                  <a:gd name="T12" fmla="*/ 1905 h 1905"/>
                </a:gdLst>
                <a:ahLst/>
                <a:cxnLst>
                  <a:cxn ang="T6">
                    <a:pos x="T0" y="T1"/>
                  </a:cxn>
                  <a:cxn ang="T7">
                    <a:pos x="T2" y="T3"/>
                  </a:cxn>
                  <a:cxn ang="T8">
                    <a:pos x="T4" y="T5"/>
                  </a:cxn>
                </a:cxnLst>
                <a:rect l="T9" t="T10" r="T11" b="T12"/>
                <a:pathLst>
                  <a:path w="1316" h="1905">
                    <a:moveTo>
                      <a:pt x="0" y="1905"/>
                    </a:moveTo>
                    <a:cubicBezTo>
                      <a:pt x="72" y="1451"/>
                      <a:pt x="144" y="997"/>
                      <a:pt x="363" y="680"/>
                    </a:cubicBezTo>
                    <a:cubicBezTo>
                      <a:pt x="582" y="363"/>
                      <a:pt x="949" y="181"/>
                      <a:pt x="1316" y="0"/>
                    </a:cubicBezTo>
                  </a:path>
                </a:pathLst>
              </a:custGeom>
              <a:noFill/>
              <a:ln w="19050">
                <a:solidFill>
                  <a:schemeClr val="tx1"/>
                </a:solidFill>
                <a:round/>
                <a:headEnd type="triangle" w="med" len="med"/>
                <a:tailEnd type="triangle" w="med" len="med"/>
              </a:ln>
            </p:spPr>
            <p:txBody>
              <a:bodyPr/>
              <a:lstStyle/>
              <a:p>
                <a:endParaRPr lang="en-GB"/>
              </a:p>
            </p:txBody>
          </p:sp>
          <p:sp>
            <p:nvSpPr>
              <p:cNvPr id="19" name="Freeform 15"/>
              <p:cNvSpPr>
                <a:spLocks/>
              </p:cNvSpPr>
              <p:nvPr/>
            </p:nvSpPr>
            <p:spPr bwMode="auto">
              <a:xfrm rot="-2319588">
                <a:off x="2626" y="3060"/>
                <a:ext cx="1651" cy="192"/>
              </a:xfrm>
              <a:custGeom>
                <a:avLst/>
                <a:gdLst>
                  <a:gd name="T0" fmla="*/ 0 w 2359"/>
                  <a:gd name="T1" fmla="*/ 0 h 318"/>
                  <a:gd name="T2" fmla="*/ 283 w 2359"/>
                  <a:gd name="T3" fmla="*/ 42 h 318"/>
                  <a:gd name="T4" fmla="*/ 565 w 2359"/>
                  <a:gd name="T5" fmla="*/ 0 h 318"/>
                  <a:gd name="T6" fmla="*/ 0 60000 65536"/>
                  <a:gd name="T7" fmla="*/ 0 60000 65536"/>
                  <a:gd name="T8" fmla="*/ 0 60000 65536"/>
                  <a:gd name="T9" fmla="*/ 0 w 2359"/>
                  <a:gd name="T10" fmla="*/ 0 h 318"/>
                  <a:gd name="T11" fmla="*/ 2359 w 2359"/>
                  <a:gd name="T12" fmla="*/ 318 h 318"/>
                </a:gdLst>
                <a:ahLst/>
                <a:cxnLst>
                  <a:cxn ang="T6">
                    <a:pos x="T0" y="T1"/>
                  </a:cxn>
                  <a:cxn ang="T7">
                    <a:pos x="T2" y="T3"/>
                  </a:cxn>
                  <a:cxn ang="T8">
                    <a:pos x="T4" y="T5"/>
                  </a:cxn>
                </a:cxnLst>
                <a:rect l="T9" t="T10" r="T11" b="T12"/>
                <a:pathLst>
                  <a:path w="2359" h="318">
                    <a:moveTo>
                      <a:pt x="0" y="0"/>
                    </a:moveTo>
                    <a:cubicBezTo>
                      <a:pt x="393" y="159"/>
                      <a:pt x="787" y="318"/>
                      <a:pt x="1180" y="318"/>
                    </a:cubicBezTo>
                    <a:cubicBezTo>
                      <a:pt x="1573" y="318"/>
                      <a:pt x="1966" y="159"/>
                      <a:pt x="2359" y="0"/>
                    </a:cubicBezTo>
                  </a:path>
                </a:pathLst>
              </a:custGeom>
              <a:noFill/>
              <a:ln w="19050">
                <a:solidFill>
                  <a:schemeClr val="tx1"/>
                </a:solidFill>
                <a:round/>
                <a:headEnd type="triangle" w="med" len="med"/>
                <a:tailEnd type="triangle" w="med" len="med"/>
              </a:ln>
            </p:spPr>
            <p:txBody>
              <a:bodyPr/>
              <a:lstStyle/>
              <a:p>
                <a:endParaRPr lang="en-GB"/>
              </a:p>
            </p:txBody>
          </p:sp>
          <p:sp>
            <p:nvSpPr>
              <p:cNvPr id="20" name="Line 16"/>
              <p:cNvSpPr>
                <a:spLocks noChangeShapeType="1"/>
              </p:cNvSpPr>
              <p:nvPr/>
            </p:nvSpPr>
            <p:spPr bwMode="auto">
              <a:xfrm flipH="1">
                <a:off x="3599" y="2337"/>
                <a:ext cx="343" cy="58"/>
              </a:xfrm>
              <a:prstGeom prst="line">
                <a:avLst/>
              </a:prstGeom>
              <a:noFill/>
              <a:ln w="19050">
                <a:solidFill>
                  <a:schemeClr val="tx1"/>
                </a:solidFill>
                <a:round/>
                <a:headEnd/>
                <a:tailEnd type="triangle" w="med" len="med"/>
              </a:ln>
            </p:spPr>
            <p:txBody>
              <a:bodyPr/>
              <a:lstStyle/>
              <a:p>
                <a:endParaRPr lang="en-GB"/>
              </a:p>
            </p:txBody>
          </p:sp>
          <p:sp>
            <p:nvSpPr>
              <p:cNvPr id="21" name="Line 17"/>
              <p:cNvSpPr>
                <a:spLocks noChangeShapeType="1"/>
              </p:cNvSpPr>
              <p:nvPr/>
            </p:nvSpPr>
            <p:spPr bwMode="auto">
              <a:xfrm flipH="1">
                <a:off x="3632" y="2403"/>
                <a:ext cx="342" cy="64"/>
              </a:xfrm>
              <a:prstGeom prst="line">
                <a:avLst/>
              </a:prstGeom>
              <a:noFill/>
              <a:ln w="19050">
                <a:solidFill>
                  <a:schemeClr val="tx1"/>
                </a:solidFill>
                <a:round/>
                <a:headEnd type="triangle" w="med" len="med"/>
                <a:tailEnd/>
              </a:ln>
            </p:spPr>
            <p:txBody>
              <a:bodyPr/>
              <a:lstStyle/>
              <a:p>
                <a:endParaRPr lang="en-GB"/>
              </a:p>
            </p:txBody>
          </p:sp>
          <p:sp>
            <p:nvSpPr>
              <p:cNvPr id="22" name="Line 18"/>
              <p:cNvSpPr>
                <a:spLocks noChangeShapeType="1"/>
              </p:cNvSpPr>
              <p:nvPr/>
            </p:nvSpPr>
            <p:spPr bwMode="auto">
              <a:xfrm>
                <a:off x="2276" y="1651"/>
                <a:ext cx="149" cy="401"/>
              </a:xfrm>
              <a:prstGeom prst="line">
                <a:avLst/>
              </a:prstGeom>
              <a:noFill/>
              <a:ln w="19050">
                <a:solidFill>
                  <a:schemeClr val="tx1"/>
                </a:solidFill>
                <a:round/>
                <a:headEnd/>
                <a:tailEnd type="triangle" w="med" len="med"/>
              </a:ln>
            </p:spPr>
            <p:txBody>
              <a:bodyPr/>
              <a:lstStyle/>
              <a:p>
                <a:endParaRPr lang="en-GB"/>
              </a:p>
            </p:txBody>
          </p:sp>
          <p:sp>
            <p:nvSpPr>
              <p:cNvPr id="23" name="Line 19"/>
              <p:cNvSpPr>
                <a:spLocks noChangeShapeType="1"/>
              </p:cNvSpPr>
              <p:nvPr/>
            </p:nvSpPr>
            <p:spPr bwMode="auto">
              <a:xfrm>
                <a:off x="2340" y="1614"/>
                <a:ext cx="146" cy="385"/>
              </a:xfrm>
              <a:prstGeom prst="line">
                <a:avLst/>
              </a:prstGeom>
              <a:noFill/>
              <a:ln w="19050">
                <a:solidFill>
                  <a:schemeClr val="tx1"/>
                </a:solidFill>
                <a:round/>
                <a:headEnd type="triangle" w="med" len="med"/>
                <a:tailEnd/>
              </a:ln>
            </p:spPr>
            <p:txBody>
              <a:bodyPr/>
              <a:lstStyle/>
              <a:p>
                <a:endParaRPr lang="en-GB"/>
              </a:p>
            </p:txBody>
          </p:sp>
          <p:sp>
            <p:nvSpPr>
              <p:cNvPr id="24" name="Line 20"/>
              <p:cNvSpPr>
                <a:spLocks noChangeShapeType="1"/>
              </p:cNvSpPr>
              <p:nvPr/>
            </p:nvSpPr>
            <p:spPr bwMode="auto">
              <a:xfrm flipV="1">
                <a:off x="2494" y="3077"/>
                <a:ext cx="120" cy="328"/>
              </a:xfrm>
              <a:prstGeom prst="line">
                <a:avLst/>
              </a:prstGeom>
              <a:noFill/>
              <a:ln w="19050">
                <a:solidFill>
                  <a:schemeClr val="tx1"/>
                </a:solidFill>
                <a:round/>
                <a:headEnd/>
                <a:tailEnd type="triangle" w="med" len="med"/>
              </a:ln>
            </p:spPr>
            <p:txBody>
              <a:bodyPr/>
              <a:lstStyle/>
              <a:p>
                <a:endParaRPr lang="en-GB"/>
              </a:p>
            </p:txBody>
          </p:sp>
          <p:sp>
            <p:nvSpPr>
              <p:cNvPr id="25" name="Line 21"/>
              <p:cNvSpPr>
                <a:spLocks noChangeShapeType="1"/>
              </p:cNvSpPr>
              <p:nvPr/>
            </p:nvSpPr>
            <p:spPr bwMode="auto">
              <a:xfrm flipV="1">
                <a:off x="2407" y="3065"/>
                <a:ext cx="131" cy="340"/>
              </a:xfrm>
              <a:prstGeom prst="line">
                <a:avLst/>
              </a:prstGeom>
              <a:noFill/>
              <a:ln w="19050">
                <a:solidFill>
                  <a:schemeClr val="tx1"/>
                </a:solidFill>
                <a:round/>
                <a:headEnd type="triangle" w="med" len="med"/>
                <a:tailEnd/>
              </a:ln>
            </p:spPr>
            <p:txBody>
              <a:bodyPr/>
              <a:lstStyle/>
              <a:p>
                <a:endParaRPr lang="en-GB"/>
              </a:p>
            </p:txBody>
          </p:sp>
          <p:sp>
            <p:nvSpPr>
              <p:cNvPr id="26" name="WordArt 22"/>
              <p:cNvSpPr>
                <a:spLocks noChangeArrowheads="1" noChangeShapeType="1" noTextEdit="1"/>
              </p:cNvSpPr>
              <p:nvPr/>
            </p:nvSpPr>
            <p:spPr bwMode="auto">
              <a:xfrm rot="1575717">
                <a:off x="2294" y="1469"/>
                <a:ext cx="1716" cy="1077"/>
              </a:xfrm>
              <a:prstGeom prst="rect">
                <a:avLst/>
              </a:prstGeom>
            </p:spPr>
            <p:txBody>
              <a:bodyPr spcFirstLastPara="1" wrap="none" fromWordArt="1">
                <a:prstTxWarp prst="textArchUp">
                  <a:avLst>
                    <a:gd name="adj" fmla="val 12344396"/>
                  </a:avLst>
                </a:prstTxWarp>
              </a:bodyPr>
              <a:lstStyle/>
              <a:p>
                <a:pPr algn="ctr"/>
                <a:r>
                  <a:rPr lang="en-GB" sz="1400" b="1" kern="10">
                    <a:ln w="9525">
                      <a:noFill/>
                      <a:round/>
                      <a:headEnd/>
                      <a:tailEnd/>
                    </a:ln>
                    <a:solidFill>
                      <a:srgbClr val="000000"/>
                    </a:solidFill>
                    <a:latin typeface="Arial"/>
                    <a:cs typeface="Arial"/>
                  </a:rPr>
                  <a:t>Risk preferences and perceptions</a:t>
                </a:r>
              </a:p>
            </p:txBody>
          </p:sp>
          <p:sp>
            <p:nvSpPr>
              <p:cNvPr id="27" name="WordArt 23"/>
              <p:cNvSpPr>
                <a:spLocks noChangeArrowheads="1" noChangeShapeType="1" noTextEdit="1"/>
              </p:cNvSpPr>
              <p:nvPr/>
            </p:nvSpPr>
            <p:spPr bwMode="auto">
              <a:xfrm rot="-5018976">
                <a:off x="1377" y="2149"/>
                <a:ext cx="1164" cy="395"/>
              </a:xfrm>
              <a:prstGeom prst="rect">
                <a:avLst/>
              </a:prstGeom>
            </p:spPr>
            <p:txBody>
              <a:bodyPr spcFirstLastPara="1" wrap="none" fromWordArt="1">
                <a:prstTxWarp prst="textArchUp">
                  <a:avLst>
                    <a:gd name="adj" fmla="val 11370756"/>
                  </a:avLst>
                </a:prstTxWarp>
              </a:bodyPr>
              <a:lstStyle/>
              <a:p>
                <a:pPr algn="ctr"/>
                <a:r>
                  <a:rPr lang="en-GB" sz="1400" b="1" kern="10">
                    <a:ln w="9525">
                      <a:noFill/>
                      <a:round/>
                      <a:headEnd/>
                      <a:tailEnd/>
                    </a:ln>
                    <a:solidFill>
                      <a:srgbClr val="000000"/>
                    </a:solidFill>
                    <a:latin typeface="Arial"/>
                    <a:cs typeface="Arial"/>
                  </a:rPr>
                  <a:t>non-agricultural income</a:t>
                </a:r>
              </a:p>
            </p:txBody>
          </p:sp>
          <p:sp>
            <p:nvSpPr>
              <p:cNvPr id="28" name="WordArt 24"/>
              <p:cNvSpPr>
                <a:spLocks noChangeArrowheads="1" noChangeShapeType="1" noTextEdit="1"/>
              </p:cNvSpPr>
              <p:nvPr/>
            </p:nvSpPr>
            <p:spPr bwMode="auto">
              <a:xfrm rot="-2372263">
                <a:off x="2282" y="2505"/>
                <a:ext cx="1872" cy="728"/>
              </a:xfrm>
              <a:prstGeom prst="rect">
                <a:avLst/>
              </a:prstGeom>
            </p:spPr>
            <p:txBody>
              <a:bodyPr spcFirstLastPara="1" wrap="none" fromWordArt="1">
                <a:prstTxWarp prst="textArchDown">
                  <a:avLst>
                    <a:gd name="adj" fmla="val 988841"/>
                  </a:avLst>
                </a:prstTxWarp>
              </a:bodyPr>
              <a:lstStyle/>
              <a:p>
                <a:pPr algn="ctr"/>
                <a:r>
                  <a:rPr lang="en-GB" sz="1400" b="1" kern="10">
                    <a:ln w="9525">
                      <a:noFill/>
                      <a:round/>
                      <a:headEnd/>
                      <a:tailEnd/>
                    </a:ln>
                    <a:solidFill>
                      <a:srgbClr val="000000"/>
                    </a:solidFill>
                    <a:latin typeface="Arial"/>
                    <a:cs typeface="Arial"/>
                  </a:rPr>
                  <a:t>Financial institutions and employment</a:t>
                </a:r>
              </a:p>
            </p:txBody>
          </p:sp>
          <p:sp>
            <p:nvSpPr>
              <p:cNvPr id="29" name="Freeform 25"/>
              <p:cNvSpPr>
                <a:spLocks/>
              </p:cNvSpPr>
              <p:nvPr/>
            </p:nvSpPr>
            <p:spPr bwMode="auto">
              <a:xfrm rot="4982347">
                <a:off x="2787" y="1109"/>
                <a:ext cx="847" cy="1364"/>
              </a:xfrm>
              <a:custGeom>
                <a:avLst/>
                <a:gdLst>
                  <a:gd name="T0" fmla="*/ 0 w 1316"/>
                  <a:gd name="T1" fmla="*/ 501 h 1905"/>
                  <a:gd name="T2" fmla="*/ 62 w 1316"/>
                  <a:gd name="T3" fmla="*/ 179 h 1905"/>
                  <a:gd name="T4" fmla="*/ 226 w 1316"/>
                  <a:gd name="T5" fmla="*/ 0 h 1905"/>
                  <a:gd name="T6" fmla="*/ 0 60000 65536"/>
                  <a:gd name="T7" fmla="*/ 0 60000 65536"/>
                  <a:gd name="T8" fmla="*/ 0 60000 65536"/>
                  <a:gd name="T9" fmla="*/ 0 w 1316"/>
                  <a:gd name="T10" fmla="*/ 0 h 1905"/>
                  <a:gd name="T11" fmla="*/ 1316 w 1316"/>
                  <a:gd name="T12" fmla="*/ 1905 h 1905"/>
                </a:gdLst>
                <a:ahLst/>
                <a:cxnLst>
                  <a:cxn ang="T6">
                    <a:pos x="T0" y="T1"/>
                  </a:cxn>
                  <a:cxn ang="T7">
                    <a:pos x="T2" y="T3"/>
                  </a:cxn>
                  <a:cxn ang="T8">
                    <a:pos x="T4" y="T5"/>
                  </a:cxn>
                </a:cxnLst>
                <a:rect l="T9" t="T10" r="T11" b="T12"/>
                <a:pathLst>
                  <a:path w="1316" h="1905">
                    <a:moveTo>
                      <a:pt x="0" y="1905"/>
                    </a:moveTo>
                    <a:cubicBezTo>
                      <a:pt x="72" y="1451"/>
                      <a:pt x="144" y="997"/>
                      <a:pt x="363" y="680"/>
                    </a:cubicBezTo>
                    <a:cubicBezTo>
                      <a:pt x="582" y="363"/>
                      <a:pt x="949" y="181"/>
                      <a:pt x="1316" y="0"/>
                    </a:cubicBezTo>
                  </a:path>
                </a:pathLst>
              </a:custGeom>
              <a:noFill/>
              <a:ln w="19050">
                <a:solidFill>
                  <a:schemeClr val="tx1"/>
                </a:solidFill>
                <a:round/>
                <a:headEnd type="triangle" w="med" len="med"/>
                <a:tailEnd type="triangle" w="med" len="med"/>
              </a:ln>
            </p:spPr>
            <p:txBody>
              <a:bodyPr/>
              <a:lstStyle/>
              <a:p>
                <a:endParaRPr lang="en-GB"/>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eaLnBrk="1" hangingPunct="1">
              <a:lnSpc>
                <a:spcPct val="80000"/>
              </a:lnSpc>
            </a:pPr>
            <a:r>
              <a:rPr lang="de-DE" sz="2400" dirty="0" smtClean="0"/>
              <a:t>Research </a:t>
            </a:r>
            <a:r>
              <a:rPr lang="de-DE" sz="2400" dirty="0" err="1" smtClean="0"/>
              <a:t>themes</a:t>
            </a:r>
            <a:r>
              <a:rPr lang="de-DE" sz="2400" dirty="0" smtClean="0"/>
              <a:t> </a:t>
            </a:r>
            <a:r>
              <a:rPr lang="de-DE" sz="2400" dirty="0" err="1" smtClean="0"/>
              <a:t>of</a:t>
            </a:r>
            <a:r>
              <a:rPr lang="de-DE" sz="2400" dirty="0" smtClean="0"/>
              <a:t> </a:t>
            </a:r>
            <a:r>
              <a:rPr lang="de-DE" sz="2400" dirty="0" err="1" smtClean="0"/>
              <a:t>Economic</a:t>
            </a:r>
            <a:r>
              <a:rPr lang="de-DE" sz="2400" dirty="0" smtClean="0"/>
              <a:t> </a:t>
            </a:r>
            <a:r>
              <a:rPr lang="de-DE" sz="2400" dirty="0" err="1" smtClean="0"/>
              <a:t>Geography</a:t>
            </a:r>
            <a:r>
              <a:rPr lang="de-DE" sz="2400" dirty="0" smtClean="0"/>
              <a:t> sub-</a:t>
            </a:r>
            <a:r>
              <a:rPr lang="de-DE" sz="2400" dirty="0" err="1" smtClean="0"/>
              <a:t>project</a:t>
            </a:r>
            <a:endParaRPr lang="de-DE" sz="2400" dirty="0" smtClean="0"/>
          </a:p>
          <a:p>
            <a:pPr eaLnBrk="1" hangingPunct="1">
              <a:lnSpc>
                <a:spcPct val="80000"/>
              </a:lnSpc>
            </a:pPr>
            <a:endParaRPr lang="de-DE" sz="2400" dirty="0" smtClean="0"/>
          </a:p>
          <a:p>
            <a:pPr eaLnBrk="1" hangingPunct="1">
              <a:lnSpc>
                <a:spcPct val="80000"/>
              </a:lnSpc>
            </a:pPr>
            <a:r>
              <a:rPr lang="en-US" sz="2400" dirty="0" smtClean="0"/>
              <a:t>Regional development in rural areas</a:t>
            </a:r>
          </a:p>
          <a:p>
            <a:pPr lvl="1" eaLnBrk="1" hangingPunct="1">
              <a:lnSpc>
                <a:spcPct val="80000"/>
              </a:lnSpc>
            </a:pPr>
            <a:endParaRPr lang="en-US" dirty="0" smtClean="0"/>
          </a:p>
          <a:p>
            <a:pPr lvl="1" eaLnBrk="1" hangingPunct="1">
              <a:lnSpc>
                <a:spcPct val="80000"/>
              </a:lnSpc>
            </a:pPr>
            <a:r>
              <a:rPr lang="en-US" dirty="0" smtClean="0"/>
              <a:t>Rural non-farm employment and vulnerability</a:t>
            </a:r>
          </a:p>
          <a:p>
            <a:pPr lvl="1" eaLnBrk="1" hangingPunct="1">
              <a:lnSpc>
                <a:spcPct val="80000"/>
              </a:lnSpc>
            </a:pPr>
            <a:endParaRPr lang="en-US" dirty="0" smtClean="0"/>
          </a:p>
          <a:p>
            <a:pPr lvl="1" eaLnBrk="1" hangingPunct="1">
              <a:lnSpc>
                <a:spcPct val="80000"/>
              </a:lnSpc>
            </a:pPr>
            <a:r>
              <a:rPr lang="en-US" dirty="0" smtClean="0"/>
              <a:t>Migration and remittances</a:t>
            </a:r>
          </a:p>
          <a:p>
            <a:pPr lvl="1" eaLnBrk="1" hangingPunct="1">
              <a:lnSpc>
                <a:spcPct val="80000"/>
              </a:lnSpc>
            </a:pPr>
            <a:endParaRPr lang="en-US" dirty="0" smtClean="0"/>
          </a:p>
          <a:p>
            <a:pPr lvl="1" eaLnBrk="1" hangingPunct="1">
              <a:lnSpc>
                <a:spcPct val="80000"/>
              </a:lnSpc>
            </a:pPr>
            <a:r>
              <a:rPr lang="en-US" dirty="0" smtClean="0"/>
              <a:t>Human capacity building and rural industrialization</a:t>
            </a:r>
          </a:p>
          <a:p>
            <a:pPr lvl="1" eaLnBrk="1" hangingPunct="1">
              <a:lnSpc>
                <a:spcPct val="80000"/>
              </a:lnSpc>
            </a:pPr>
            <a:endParaRPr lang="en-US" dirty="0" smtClean="0"/>
          </a:p>
          <a:p>
            <a:pPr lvl="1" eaLnBrk="1" hangingPunct="1">
              <a:lnSpc>
                <a:spcPct val="80000"/>
              </a:lnSpc>
            </a:pPr>
            <a:r>
              <a:rPr lang="en-US" dirty="0" smtClean="0"/>
              <a:t>Local institutions and the performance of companies</a:t>
            </a:r>
          </a:p>
          <a:p>
            <a:pPr eaLnBrk="1" hangingPunct="1">
              <a:lnSpc>
                <a:spcPct val="80000"/>
              </a:lnSpc>
            </a:pPr>
            <a:endParaRPr lang="en-US" sz="2400" dirty="0" smtClean="0"/>
          </a:p>
          <a:p>
            <a:pPr eaLnBrk="1" hangingPunct="1">
              <a:lnSpc>
                <a:spcPct val="80000"/>
              </a:lnSpc>
            </a:pPr>
            <a:endParaRPr lang="en-US" sz="2400" dirty="0" smtClean="0"/>
          </a:p>
        </p:txBody>
      </p:sp>
      <p:sp>
        <p:nvSpPr>
          <p:cNvPr id="17410" name="Rectangle 2"/>
          <p:cNvSpPr>
            <a:spLocks noGrp="1" noChangeArrowheads="1"/>
          </p:cNvSpPr>
          <p:nvPr>
            <p:ph type="title"/>
          </p:nvPr>
        </p:nvSpPr>
        <p:spPr/>
        <p:txBody>
          <a:bodyPr/>
          <a:lstStyle/>
          <a:p>
            <a:pPr eaLnBrk="1" hangingPunct="1"/>
            <a:r>
              <a:rPr lang="en-GB" dirty="0" smtClean="0"/>
              <a:t>Research project – the sub-project</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1" descr="studyarea"/>
          <p:cNvPicPr>
            <a:picLocks noGrp="1" noChangeAspect="1" noChangeArrowheads="1"/>
          </p:cNvPicPr>
          <p:nvPr>
            <p:ph idx="1"/>
          </p:nvPr>
        </p:nvPicPr>
        <p:blipFill>
          <a:blip r:embed="rId3" cstate="print"/>
          <a:stretch>
            <a:fillRect/>
          </a:stretch>
        </p:blipFill>
        <p:spPr>
          <a:xfrm>
            <a:off x="179512" y="666349"/>
            <a:ext cx="4536504" cy="6196330"/>
          </a:xfrm>
          <a:noFill/>
        </p:spPr>
      </p:pic>
      <p:sp>
        <p:nvSpPr>
          <p:cNvPr id="16386" name="Rectangle 6"/>
          <p:cNvSpPr>
            <a:spLocks noGrp="1" noChangeArrowheads="1"/>
          </p:cNvSpPr>
          <p:nvPr>
            <p:ph type="title"/>
          </p:nvPr>
        </p:nvSpPr>
        <p:spPr/>
        <p:txBody>
          <a:bodyPr/>
          <a:lstStyle/>
          <a:p>
            <a:r>
              <a:rPr lang="de-DE" dirty="0" smtClean="0"/>
              <a:t>Research </a:t>
            </a:r>
            <a:r>
              <a:rPr lang="de-DE" dirty="0" err="1" smtClean="0"/>
              <a:t>project</a:t>
            </a:r>
            <a:r>
              <a:rPr lang="de-DE" dirty="0" smtClean="0"/>
              <a:t> – </a:t>
            </a:r>
            <a:r>
              <a:rPr lang="de-DE" dirty="0" err="1" smtClean="0"/>
              <a:t>the</a:t>
            </a:r>
            <a:r>
              <a:rPr lang="de-DE" dirty="0" smtClean="0"/>
              <a:t> </a:t>
            </a:r>
            <a:r>
              <a:rPr lang="de-DE" dirty="0" err="1" smtClean="0"/>
              <a:t>research</a:t>
            </a:r>
            <a:r>
              <a:rPr lang="de-DE" dirty="0" smtClean="0"/>
              <a:t> </a:t>
            </a:r>
            <a:r>
              <a:rPr lang="de-DE" dirty="0" err="1" smtClean="0"/>
              <a:t>provinces</a:t>
            </a:r>
            <a:endParaRPr lang="de-DE" dirty="0" smtClean="0"/>
          </a:p>
        </p:txBody>
      </p:sp>
      <p:sp>
        <p:nvSpPr>
          <p:cNvPr id="20487" name="Rectangle 7"/>
          <p:cNvSpPr>
            <a:spLocks noGrp="1" noChangeArrowheads="1"/>
          </p:cNvSpPr>
          <p:nvPr>
            <p:ph type="body" sz="half" idx="4294967295"/>
          </p:nvPr>
        </p:nvSpPr>
        <p:spPr>
          <a:xfrm>
            <a:off x="4860032" y="908720"/>
            <a:ext cx="4104456" cy="5256584"/>
          </a:xfrm>
        </p:spPr>
        <p:txBody>
          <a:bodyPr/>
          <a:lstStyle/>
          <a:p>
            <a:pPr marL="180000">
              <a:lnSpc>
                <a:spcPct val="80000"/>
              </a:lnSpc>
              <a:spcBef>
                <a:spcPts val="0"/>
              </a:spcBef>
              <a:spcAft>
                <a:spcPts val="600"/>
              </a:spcAft>
              <a:buFont typeface="Wingdings" pitchFamily="2" charset="2"/>
              <a:buNone/>
              <a:defRPr/>
            </a:pPr>
            <a:r>
              <a:rPr lang="en-US" sz="2000" dirty="0" smtClean="0">
                <a:solidFill>
                  <a:srgbClr val="000066"/>
                </a:solidFill>
                <a:latin typeface="+mj-lt"/>
              </a:rPr>
              <a:t>- Emerging markets Thailand and Vietnam: 3 provinces</a:t>
            </a:r>
          </a:p>
          <a:p>
            <a:pPr marL="180000">
              <a:lnSpc>
                <a:spcPct val="80000"/>
              </a:lnSpc>
              <a:spcBef>
                <a:spcPts val="0"/>
              </a:spcBef>
              <a:spcAft>
                <a:spcPts val="600"/>
              </a:spcAft>
              <a:buFont typeface="Wingdings" pitchFamily="2" charset="2"/>
              <a:buNone/>
              <a:defRPr/>
            </a:pPr>
            <a:endParaRPr lang="en-US" sz="2000" dirty="0" smtClean="0">
              <a:solidFill>
                <a:srgbClr val="000066"/>
              </a:solidFill>
              <a:latin typeface="+mj-lt"/>
            </a:endParaRPr>
          </a:p>
          <a:p>
            <a:pPr marL="180000">
              <a:lnSpc>
                <a:spcPct val="80000"/>
              </a:lnSpc>
              <a:spcBef>
                <a:spcPts val="0"/>
              </a:spcBef>
              <a:spcAft>
                <a:spcPts val="600"/>
              </a:spcAft>
              <a:buFont typeface="Wingdings" pitchFamily="2" charset="2"/>
              <a:buNone/>
              <a:defRPr/>
            </a:pPr>
            <a:r>
              <a:rPr lang="en-US" sz="2000" dirty="0" smtClean="0">
                <a:solidFill>
                  <a:srgbClr val="000066"/>
                </a:solidFill>
                <a:latin typeface="+mj-lt"/>
              </a:rPr>
              <a:t>- Purposive selection:</a:t>
            </a:r>
          </a:p>
          <a:p>
            <a:pPr marL="180000">
              <a:lnSpc>
                <a:spcPct val="80000"/>
              </a:lnSpc>
              <a:spcBef>
                <a:spcPts val="0"/>
              </a:spcBef>
              <a:spcAft>
                <a:spcPts val="600"/>
              </a:spcAft>
              <a:buFont typeface="Wingdings" pitchFamily="2" charset="2"/>
              <a:buNone/>
              <a:defRPr/>
            </a:pPr>
            <a:r>
              <a:rPr lang="en-US" sz="1400" dirty="0" smtClean="0">
                <a:solidFill>
                  <a:srgbClr val="000066"/>
                </a:solidFill>
                <a:latin typeface="+mj-lt"/>
              </a:rPr>
              <a:t>	Border provinces</a:t>
            </a:r>
          </a:p>
          <a:p>
            <a:pPr marL="180000">
              <a:lnSpc>
                <a:spcPct val="80000"/>
              </a:lnSpc>
              <a:spcBef>
                <a:spcPts val="0"/>
              </a:spcBef>
              <a:spcAft>
                <a:spcPts val="600"/>
              </a:spcAft>
              <a:buFont typeface="Wingdings" pitchFamily="2" charset="2"/>
              <a:buNone/>
              <a:defRPr/>
            </a:pPr>
            <a:r>
              <a:rPr lang="en-US" sz="1400" dirty="0" smtClean="0">
                <a:solidFill>
                  <a:srgbClr val="000066"/>
                </a:solidFill>
                <a:latin typeface="+mj-lt"/>
              </a:rPr>
              <a:t>	North-Eastern Thailand</a:t>
            </a:r>
          </a:p>
          <a:p>
            <a:pPr marL="180000">
              <a:lnSpc>
                <a:spcPct val="80000"/>
              </a:lnSpc>
              <a:spcBef>
                <a:spcPts val="0"/>
              </a:spcBef>
              <a:spcAft>
                <a:spcPts val="600"/>
              </a:spcAft>
              <a:buFont typeface="Wingdings" pitchFamily="2" charset="2"/>
              <a:buNone/>
              <a:defRPr/>
            </a:pPr>
            <a:r>
              <a:rPr lang="en-US" sz="1400" dirty="0" smtClean="0">
                <a:solidFill>
                  <a:srgbClr val="000066"/>
                </a:solidFill>
                <a:latin typeface="+mj-lt"/>
              </a:rPr>
              <a:t>	Central Coast + Central Highland in Vietnam</a:t>
            </a:r>
          </a:p>
          <a:p>
            <a:pPr marL="180000">
              <a:lnSpc>
                <a:spcPct val="80000"/>
              </a:lnSpc>
              <a:spcBef>
                <a:spcPts val="0"/>
              </a:spcBef>
              <a:spcAft>
                <a:spcPts val="600"/>
              </a:spcAft>
              <a:buFont typeface="Wingdings" pitchFamily="2" charset="2"/>
              <a:buNone/>
              <a:defRPr/>
            </a:pPr>
            <a:r>
              <a:rPr lang="en-US" sz="1400" dirty="0" smtClean="0">
                <a:solidFill>
                  <a:srgbClr val="000066"/>
                </a:solidFill>
                <a:latin typeface="+mj-lt"/>
              </a:rPr>
              <a:t>	Relatively low income levels</a:t>
            </a:r>
          </a:p>
          <a:p>
            <a:pPr marL="180000">
              <a:lnSpc>
                <a:spcPct val="80000"/>
              </a:lnSpc>
              <a:spcBef>
                <a:spcPts val="0"/>
              </a:spcBef>
              <a:spcAft>
                <a:spcPts val="600"/>
              </a:spcAft>
              <a:buFont typeface="Wingdings" pitchFamily="2" charset="2"/>
              <a:buNone/>
              <a:defRPr/>
            </a:pPr>
            <a:r>
              <a:rPr lang="en-US" sz="1400" dirty="0" smtClean="0">
                <a:solidFill>
                  <a:srgbClr val="000066"/>
                </a:solidFill>
                <a:latin typeface="+mj-lt"/>
              </a:rPr>
              <a:t>	Significant dependence on agricultural income</a:t>
            </a:r>
          </a:p>
          <a:p>
            <a:pPr marL="180000">
              <a:lnSpc>
                <a:spcPct val="80000"/>
              </a:lnSpc>
              <a:spcBef>
                <a:spcPts val="0"/>
              </a:spcBef>
              <a:spcAft>
                <a:spcPts val="600"/>
              </a:spcAft>
              <a:buFont typeface="Wingdings" pitchFamily="2" charset="2"/>
              <a:buNone/>
              <a:defRPr/>
            </a:pPr>
            <a:r>
              <a:rPr lang="en-US" sz="1400" dirty="0" smtClean="0">
                <a:solidFill>
                  <a:srgbClr val="000066"/>
                </a:solidFill>
                <a:latin typeface="+mj-lt"/>
              </a:rPr>
              <a:t>	assumed risky environment</a:t>
            </a:r>
          </a:p>
          <a:p>
            <a:pPr marL="180000">
              <a:lnSpc>
                <a:spcPct val="80000"/>
              </a:lnSpc>
              <a:spcBef>
                <a:spcPts val="0"/>
              </a:spcBef>
              <a:spcAft>
                <a:spcPts val="600"/>
              </a:spcAft>
              <a:buFont typeface="Wingdings" pitchFamily="2" charset="2"/>
              <a:buNone/>
              <a:defRPr/>
            </a:pPr>
            <a:endParaRPr lang="en-US" sz="2000" dirty="0" smtClean="0">
              <a:solidFill>
                <a:srgbClr val="000066"/>
              </a:solidFill>
              <a:latin typeface="+mj-lt"/>
            </a:endParaRPr>
          </a:p>
          <a:p>
            <a:pPr marL="180000">
              <a:lnSpc>
                <a:spcPct val="80000"/>
              </a:lnSpc>
              <a:spcBef>
                <a:spcPts val="0"/>
              </a:spcBef>
              <a:spcAft>
                <a:spcPts val="600"/>
              </a:spcAft>
              <a:buFont typeface="Wingdings" pitchFamily="2" charset="2"/>
              <a:buNone/>
              <a:defRPr/>
            </a:pPr>
            <a:r>
              <a:rPr lang="en-US" sz="2000" dirty="0" smtClean="0">
                <a:solidFill>
                  <a:srgbClr val="000066"/>
                </a:solidFill>
                <a:latin typeface="+mj-lt"/>
              </a:rPr>
              <a:t>- Household panel (2.200 per country interviewed in 2007, 2008 and 2010)</a:t>
            </a:r>
          </a:p>
          <a:p>
            <a:pPr marL="180000">
              <a:lnSpc>
                <a:spcPct val="80000"/>
              </a:lnSpc>
              <a:spcBef>
                <a:spcPts val="0"/>
              </a:spcBef>
              <a:spcAft>
                <a:spcPts val="600"/>
              </a:spcAft>
              <a:buFont typeface="Wingdings" pitchFamily="2" charset="2"/>
              <a:buNone/>
              <a:defRPr/>
            </a:pPr>
            <a:endParaRPr lang="en-US" sz="2000" dirty="0" smtClean="0">
              <a:solidFill>
                <a:srgbClr val="000066"/>
              </a:solidFill>
              <a:latin typeface="+mj-lt"/>
            </a:endParaRPr>
          </a:p>
          <a:p>
            <a:pPr marL="180000">
              <a:lnSpc>
                <a:spcPct val="80000"/>
              </a:lnSpc>
              <a:spcBef>
                <a:spcPts val="0"/>
              </a:spcBef>
              <a:spcAft>
                <a:spcPts val="600"/>
              </a:spcAft>
              <a:buFont typeface="Wingdings" pitchFamily="2" charset="2"/>
              <a:buNone/>
              <a:defRPr/>
            </a:pPr>
            <a:r>
              <a:rPr lang="en-US" sz="2000" dirty="0" smtClean="0">
                <a:solidFill>
                  <a:srgbClr val="000066"/>
                </a:solidFill>
                <a:latin typeface="+mj-lt"/>
              </a:rPr>
              <a:t>- Company survey in 2007 and 2010 (50-100 per Province)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GB" dirty="0" smtClean="0"/>
              <a:t>Vietnam household survey 2010</a:t>
            </a:r>
            <a:endParaRPr lang="en-GB" dirty="0"/>
          </a:p>
        </p:txBody>
      </p:sp>
      <p:pic>
        <p:nvPicPr>
          <p:cNvPr id="6" name="Picture 3" descr="D:\Eigene Dateien\Eigene Bilder\Pictures Vietnam\Eigene Bilder klein\IMG_1627.jpg"/>
          <p:cNvPicPr>
            <a:picLocks noChangeAspect="1" noChangeArrowheads="1"/>
          </p:cNvPicPr>
          <p:nvPr/>
        </p:nvPicPr>
        <p:blipFill>
          <a:blip r:embed="rId3" cstate="print"/>
          <a:srcRect l="8445" b="15905"/>
          <a:stretch>
            <a:fillRect/>
          </a:stretch>
        </p:blipFill>
        <p:spPr bwMode="auto">
          <a:xfrm>
            <a:off x="5796136" y="1268760"/>
            <a:ext cx="3240360" cy="2232248"/>
          </a:xfrm>
          <a:prstGeom prst="rect">
            <a:avLst/>
          </a:prstGeom>
          <a:noFill/>
        </p:spPr>
      </p:pic>
      <p:pic>
        <p:nvPicPr>
          <p:cNvPr id="1029" name="Picture 5" descr="D:\Eigene Dateien\Eigene Bilder\Pictures Vietnam\Eigene Bilder klein\IMG_1109.jpg"/>
          <p:cNvPicPr>
            <a:picLocks noChangeAspect="1" noChangeArrowheads="1"/>
          </p:cNvPicPr>
          <p:nvPr/>
        </p:nvPicPr>
        <p:blipFill>
          <a:blip r:embed="rId4" cstate="print"/>
          <a:srcRect l="9744" t="2635" r="3878" b="20585"/>
          <a:stretch>
            <a:fillRect/>
          </a:stretch>
        </p:blipFill>
        <p:spPr bwMode="auto">
          <a:xfrm>
            <a:off x="179512" y="4293096"/>
            <a:ext cx="2808312" cy="1872208"/>
          </a:xfrm>
          <a:prstGeom prst="rect">
            <a:avLst/>
          </a:prstGeom>
          <a:noFill/>
        </p:spPr>
      </p:pic>
      <p:pic>
        <p:nvPicPr>
          <p:cNvPr id="1030" name="Picture 6" descr="D:\Eigene Dateien\Eigene Bilder\Pictures Vietnam\Eigene Bilder klein\IMG_1108.jpg"/>
          <p:cNvPicPr>
            <a:picLocks noChangeAspect="1" noChangeArrowheads="1"/>
          </p:cNvPicPr>
          <p:nvPr/>
        </p:nvPicPr>
        <p:blipFill>
          <a:blip r:embed="rId5" cstate="print"/>
          <a:srcRect l="5172" t="6897" r="4310"/>
          <a:stretch>
            <a:fillRect/>
          </a:stretch>
        </p:blipFill>
        <p:spPr bwMode="auto">
          <a:xfrm>
            <a:off x="3131840" y="4221088"/>
            <a:ext cx="2520280" cy="1944216"/>
          </a:xfrm>
          <a:prstGeom prst="rect">
            <a:avLst/>
          </a:prstGeom>
          <a:noFill/>
        </p:spPr>
      </p:pic>
      <p:pic>
        <p:nvPicPr>
          <p:cNvPr id="1031" name="Picture 7" descr="D:\Eigene Dateien\Eigene Bilder\Pictures Vietnam\Eigene Bilder klein\IMG_1183.jpg"/>
          <p:cNvPicPr>
            <a:picLocks noChangeAspect="1" noChangeArrowheads="1"/>
          </p:cNvPicPr>
          <p:nvPr/>
        </p:nvPicPr>
        <p:blipFill>
          <a:blip r:embed="rId6" cstate="print"/>
          <a:srcRect/>
          <a:stretch>
            <a:fillRect/>
          </a:stretch>
        </p:blipFill>
        <p:spPr bwMode="auto">
          <a:xfrm>
            <a:off x="5785296" y="3726904"/>
            <a:ext cx="3251200" cy="2438400"/>
          </a:xfrm>
          <a:prstGeom prst="rect">
            <a:avLst/>
          </a:prstGeom>
          <a:noFill/>
        </p:spPr>
      </p:pic>
      <p:pic>
        <p:nvPicPr>
          <p:cNvPr id="1032" name="Picture 8" descr="D:\Eigene Dateien\Eigene Bilder\Pictures Vietnam\Mihail\DSC04708.JPG"/>
          <p:cNvPicPr>
            <a:picLocks noChangeAspect="1" noChangeArrowheads="1"/>
          </p:cNvPicPr>
          <p:nvPr/>
        </p:nvPicPr>
        <p:blipFill>
          <a:blip r:embed="rId7" cstate="print"/>
          <a:srcRect/>
          <a:stretch>
            <a:fillRect/>
          </a:stretch>
        </p:blipFill>
        <p:spPr bwMode="auto">
          <a:xfrm>
            <a:off x="179512" y="1247940"/>
            <a:ext cx="5472607" cy="2901140"/>
          </a:xfrm>
          <a:prstGeom prst="rect">
            <a:avLst/>
          </a:prstGeom>
          <a:noFill/>
        </p:spPr>
      </p:pic>
      <p:sp>
        <p:nvSpPr>
          <p:cNvPr id="11" name="Textfeld 10"/>
          <p:cNvSpPr txBox="1"/>
          <p:nvPr/>
        </p:nvSpPr>
        <p:spPr>
          <a:xfrm>
            <a:off x="5580112" y="6165304"/>
            <a:ext cx="3528392" cy="261610"/>
          </a:xfrm>
          <a:prstGeom prst="rect">
            <a:avLst/>
          </a:prstGeom>
          <a:noFill/>
        </p:spPr>
        <p:txBody>
          <a:bodyPr wrap="square" rtlCol="0">
            <a:spAutoFit/>
          </a:bodyPr>
          <a:lstStyle/>
          <a:p>
            <a:pPr algn="r"/>
            <a:r>
              <a:rPr lang="en-GB" sz="1050" dirty="0" smtClean="0"/>
              <a:t>Source: Own Photographs</a:t>
            </a:r>
            <a:endParaRPr lang="en-GB" sz="1050" dirty="0"/>
          </a:p>
        </p:txBody>
      </p:sp>
      <p:sp>
        <p:nvSpPr>
          <p:cNvPr id="12" name="Inhaltsplatzhalter 11"/>
          <p:cNvSpPr>
            <a:spLocks noGrp="1"/>
          </p:cNvSpPr>
          <p:nvPr>
            <p:ph idx="1"/>
          </p:nvPr>
        </p:nvSpPr>
        <p:spPr/>
        <p:txBody>
          <a:bodyPr/>
          <a:lstStyle/>
          <a:p>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1"/>
          <p:cNvSpPr>
            <a:spLocks noGrp="1"/>
          </p:cNvSpPr>
          <p:nvPr>
            <p:ph idx="1"/>
          </p:nvPr>
        </p:nvSpPr>
        <p:spPr>
          <a:xfrm>
            <a:off x="142844" y="5157192"/>
            <a:ext cx="8786874" cy="1129328"/>
          </a:xfrm>
        </p:spPr>
        <p:txBody>
          <a:bodyPr/>
          <a:lstStyle/>
          <a:p>
            <a:pPr lvl="1"/>
            <a:r>
              <a:rPr lang="en-GB" sz="1800" dirty="0" smtClean="0"/>
              <a:t>31.5% of households own a non-farm business in rural Vietnam (VHLSS 2008)</a:t>
            </a:r>
          </a:p>
          <a:p>
            <a:pPr lvl="1"/>
            <a:r>
              <a:rPr lang="en-GB" sz="1800" dirty="0" smtClean="0"/>
              <a:t>20.2% of the 1st and 46.9% of the 5th income quintile own a non-farm business (VHLSS 2008)</a:t>
            </a:r>
          </a:p>
        </p:txBody>
      </p:sp>
      <p:sp>
        <p:nvSpPr>
          <p:cNvPr id="4099" name="Titel 2"/>
          <p:cNvSpPr>
            <a:spLocks noGrp="1"/>
          </p:cNvSpPr>
          <p:nvPr>
            <p:ph type="title"/>
          </p:nvPr>
        </p:nvSpPr>
        <p:spPr/>
        <p:txBody>
          <a:bodyPr/>
          <a:lstStyle/>
          <a:p>
            <a:r>
              <a:rPr lang="en-GB" dirty="0" smtClean="0"/>
              <a:t>Non-farm businesses in rural Vietnam</a:t>
            </a:r>
          </a:p>
        </p:txBody>
      </p:sp>
      <p:pic>
        <p:nvPicPr>
          <p:cNvPr id="1026" name="Picture 2" descr="D:\Eigene Dateien\Eigene Bilder\Pictures Vietnam\businesses\IMG_1385.jpg"/>
          <p:cNvPicPr>
            <a:picLocks noChangeAspect="1" noChangeArrowheads="1"/>
          </p:cNvPicPr>
          <p:nvPr/>
        </p:nvPicPr>
        <p:blipFill>
          <a:blip r:embed="rId3" cstate="print"/>
          <a:srcRect b="13235"/>
          <a:stretch>
            <a:fillRect/>
          </a:stretch>
        </p:blipFill>
        <p:spPr bwMode="auto">
          <a:xfrm>
            <a:off x="251520" y="692696"/>
            <a:ext cx="6768752" cy="4404666"/>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en-US" sz="1600" dirty="0" smtClean="0"/>
          </a:p>
          <a:p>
            <a:pPr marL="0" indent="0">
              <a:buNone/>
            </a:pP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pPr>
              <a:buNone/>
            </a:pPr>
            <a:endParaRPr lang="en-US" sz="1600" dirty="0" smtClean="0"/>
          </a:p>
          <a:p>
            <a:pPr>
              <a:buNone/>
            </a:pPr>
            <a:r>
              <a:rPr lang="en-US" sz="1600" b="1" dirty="0" smtClean="0"/>
              <a:t>Employment shares of working age population in rural Vietnam (main employment)</a:t>
            </a:r>
          </a:p>
        </p:txBody>
      </p:sp>
      <p:sp>
        <p:nvSpPr>
          <p:cNvPr id="3" name="Titel 2"/>
          <p:cNvSpPr>
            <a:spLocks noGrp="1"/>
          </p:cNvSpPr>
          <p:nvPr>
            <p:ph type="title"/>
          </p:nvPr>
        </p:nvSpPr>
        <p:spPr/>
        <p:txBody>
          <a:bodyPr/>
          <a:lstStyle/>
          <a:p>
            <a:r>
              <a:rPr lang="en-GB" dirty="0" smtClean="0"/>
              <a:t>Non-farm businesses in rural Vietnam</a:t>
            </a:r>
            <a:endParaRPr lang="en-GB" dirty="0"/>
          </a:p>
        </p:txBody>
      </p:sp>
      <p:graphicFrame>
        <p:nvGraphicFramePr>
          <p:cNvPr id="5" name="Diagramm 4"/>
          <p:cNvGraphicFramePr>
            <a:graphicFrameLocks/>
          </p:cNvGraphicFramePr>
          <p:nvPr/>
        </p:nvGraphicFramePr>
        <p:xfrm>
          <a:off x="251520" y="1268760"/>
          <a:ext cx="7920880"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hteck 5"/>
          <p:cNvSpPr/>
          <p:nvPr/>
        </p:nvSpPr>
        <p:spPr>
          <a:xfrm>
            <a:off x="5508104" y="5055567"/>
            <a:ext cx="2322512" cy="461665"/>
          </a:xfrm>
          <a:prstGeom prst="rect">
            <a:avLst/>
          </a:prstGeom>
        </p:spPr>
        <p:txBody>
          <a:bodyPr wrap="square">
            <a:spAutoFit/>
          </a:bodyPr>
          <a:lstStyle/>
          <a:p>
            <a:pPr>
              <a:buNone/>
            </a:pPr>
            <a:r>
              <a:rPr lang="en-US" sz="1200" dirty="0" smtClean="0"/>
              <a:t>Source: General Statistics Office of Vietnam (2012)</a:t>
            </a:r>
          </a:p>
        </p:txBody>
      </p:sp>
    </p:spTree>
    <p:extLst>
      <p:ext uri="{BB962C8B-B14F-4D97-AF65-F5344CB8AC3E}">
        <p14:creationId xmlns:p14="http://schemas.microsoft.com/office/powerpoint/2010/main" val="39617307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r>
              <a:rPr lang="de-DE" dirty="0" err="1"/>
              <a:t>Opportunity</a:t>
            </a:r>
            <a:r>
              <a:rPr lang="de-DE" dirty="0"/>
              <a:t> </a:t>
            </a:r>
            <a:r>
              <a:rPr lang="de-DE" dirty="0" err="1" smtClean="0"/>
              <a:t>Entrepreneurs</a:t>
            </a:r>
            <a:endParaRPr lang="de-DE" dirty="0"/>
          </a:p>
          <a:p>
            <a:pPr lvl="2">
              <a:buNone/>
            </a:pPr>
            <a:r>
              <a:rPr lang="en-US" dirty="0" smtClean="0"/>
              <a:t>…</a:t>
            </a:r>
            <a:r>
              <a:rPr lang="de-DE" dirty="0" err="1"/>
              <a:t>pulled</a:t>
            </a:r>
            <a:r>
              <a:rPr lang="de-DE" dirty="0"/>
              <a:t> </a:t>
            </a:r>
            <a:r>
              <a:rPr lang="de-DE" dirty="0" err="1"/>
              <a:t>into</a:t>
            </a:r>
            <a:r>
              <a:rPr lang="de-DE" dirty="0"/>
              <a:t> </a:t>
            </a:r>
            <a:r>
              <a:rPr lang="de-DE" dirty="0" err="1"/>
              <a:t>entrepreneurship</a:t>
            </a:r>
            <a:r>
              <a:rPr lang="de-DE" dirty="0"/>
              <a:t> </a:t>
            </a:r>
            <a:r>
              <a:rPr lang="de-DE" dirty="0" err="1"/>
              <a:t>by</a:t>
            </a:r>
            <a:r>
              <a:rPr lang="de-DE" dirty="0"/>
              <a:t> </a:t>
            </a:r>
            <a:r>
              <a:rPr lang="de-DE" dirty="0" err="1"/>
              <a:t>opportunity</a:t>
            </a:r>
            <a:r>
              <a:rPr lang="de-DE" dirty="0"/>
              <a:t> </a:t>
            </a:r>
            <a:r>
              <a:rPr lang="de-DE" dirty="0" err="1"/>
              <a:t>recognition</a:t>
            </a:r>
            <a:r>
              <a:rPr lang="de-DE" dirty="0" smtClean="0"/>
              <a:t>.</a:t>
            </a:r>
            <a:endParaRPr lang="en-US" dirty="0"/>
          </a:p>
          <a:p>
            <a:endParaRPr lang="de-DE" dirty="0"/>
          </a:p>
          <a:p>
            <a:r>
              <a:rPr lang="de-DE" dirty="0" err="1"/>
              <a:t>Necessity</a:t>
            </a:r>
            <a:r>
              <a:rPr lang="de-DE" dirty="0"/>
              <a:t> </a:t>
            </a:r>
            <a:r>
              <a:rPr lang="de-DE" dirty="0" err="1" smtClean="0"/>
              <a:t>Entrepreneurs</a:t>
            </a:r>
            <a:endParaRPr lang="de-DE" dirty="0"/>
          </a:p>
          <a:p>
            <a:pPr lvl="2">
              <a:buNone/>
            </a:pPr>
            <a:r>
              <a:rPr lang="de-DE" dirty="0" smtClean="0"/>
              <a:t>…</a:t>
            </a:r>
            <a:r>
              <a:rPr lang="de-DE" dirty="0" err="1"/>
              <a:t>pushed</a:t>
            </a:r>
            <a:r>
              <a:rPr lang="de-DE" dirty="0"/>
              <a:t> </a:t>
            </a:r>
            <a:r>
              <a:rPr lang="de-DE" dirty="0" err="1"/>
              <a:t>into</a:t>
            </a:r>
            <a:r>
              <a:rPr lang="de-DE" dirty="0"/>
              <a:t> </a:t>
            </a:r>
            <a:r>
              <a:rPr lang="de-DE" dirty="0" err="1"/>
              <a:t>entrepreneurship</a:t>
            </a:r>
            <a:r>
              <a:rPr lang="de-DE" dirty="0"/>
              <a:t> </a:t>
            </a:r>
            <a:r>
              <a:rPr lang="de-DE" dirty="0" err="1"/>
              <a:t>because</a:t>
            </a:r>
            <a:r>
              <a:rPr lang="de-DE" dirty="0"/>
              <a:t> </a:t>
            </a:r>
            <a:r>
              <a:rPr lang="de-DE" dirty="0" err="1"/>
              <a:t>they</a:t>
            </a:r>
            <a:r>
              <a:rPr lang="de-DE" dirty="0"/>
              <a:t> </a:t>
            </a:r>
            <a:r>
              <a:rPr lang="de-DE" dirty="0" err="1"/>
              <a:t>have</a:t>
            </a:r>
            <a:r>
              <a:rPr lang="de-DE" dirty="0"/>
              <a:t> </a:t>
            </a:r>
            <a:r>
              <a:rPr lang="de-DE" dirty="0" err="1"/>
              <a:t>no</a:t>
            </a:r>
            <a:r>
              <a:rPr lang="de-DE" dirty="0"/>
              <a:t> </a:t>
            </a:r>
            <a:r>
              <a:rPr lang="de-DE" dirty="0" err="1"/>
              <a:t>other</a:t>
            </a:r>
            <a:r>
              <a:rPr lang="de-DE" dirty="0"/>
              <a:t> </a:t>
            </a:r>
            <a:r>
              <a:rPr lang="de-DE" dirty="0" err="1"/>
              <a:t>choice</a:t>
            </a:r>
            <a:r>
              <a:rPr lang="de-DE" dirty="0"/>
              <a:t> </a:t>
            </a:r>
            <a:r>
              <a:rPr lang="de-DE" dirty="0" err="1"/>
              <a:t>to</a:t>
            </a:r>
            <a:r>
              <a:rPr lang="de-DE" dirty="0"/>
              <a:t> </a:t>
            </a:r>
            <a:r>
              <a:rPr lang="de-DE" dirty="0" err="1"/>
              <a:t>earn</a:t>
            </a:r>
            <a:r>
              <a:rPr lang="de-DE" dirty="0"/>
              <a:t> a </a:t>
            </a:r>
            <a:r>
              <a:rPr lang="de-DE" dirty="0" err="1" smtClean="0"/>
              <a:t>living</a:t>
            </a:r>
            <a:endParaRPr lang="de-DE" dirty="0" smtClean="0"/>
          </a:p>
          <a:p>
            <a:pPr lvl="2">
              <a:buNone/>
            </a:pPr>
            <a:endParaRPr lang="de-DE" dirty="0"/>
          </a:p>
          <a:p>
            <a:pPr lvl="2">
              <a:buNone/>
            </a:pPr>
            <a:endParaRPr lang="de-DE" dirty="0" smtClean="0"/>
          </a:p>
          <a:p>
            <a:pPr marL="342900" lvl="2" indent="-342900">
              <a:spcAft>
                <a:spcPts val="600"/>
              </a:spcAft>
              <a:buFont typeface="Wingdings 2" pitchFamily="18" charset="2"/>
              <a:buChar char=""/>
            </a:pPr>
            <a:endParaRPr lang="de-DE" sz="2200" dirty="0" smtClean="0">
              <a:ea typeface="+mn-ea"/>
              <a:cs typeface="+mn-cs"/>
            </a:endParaRPr>
          </a:p>
          <a:p>
            <a:pPr marL="342900" lvl="2" indent="-342900">
              <a:spcAft>
                <a:spcPts val="600"/>
              </a:spcAft>
              <a:buFont typeface="Wingdings 2" pitchFamily="18" charset="2"/>
              <a:buChar char=""/>
            </a:pPr>
            <a:endParaRPr lang="de-DE" sz="2200" dirty="0" smtClean="0">
              <a:ea typeface="+mn-ea"/>
              <a:cs typeface="+mn-cs"/>
            </a:endParaRPr>
          </a:p>
          <a:p>
            <a:pPr marL="342900" lvl="2" indent="-342900">
              <a:spcAft>
                <a:spcPts val="600"/>
              </a:spcAft>
              <a:buFont typeface="Wingdings" charset="0"/>
              <a:buChar char="à"/>
            </a:pPr>
            <a:r>
              <a:rPr lang="de-DE" sz="2200" dirty="0" smtClean="0">
                <a:ea typeface="+mn-ea"/>
                <a:cs typeface="+mn-cs"/>
              </a:rPr>
              <a:t>But </a:t>
            </a:r>
            <a:r>
              <a:rPr lang="de-DE" sz="2200" dirty="0" err="1" smtClean="0">
                <a:ea typeface="+mn-ea"/>
                <a:cs typeface="+mn-cs"/>
              </a:rPr>
              <a:t>necessities</a:t>
            </a:r>
            <a:r>
              <a:rPr lang="de-DE" sz="2200" dirty="0" smtClean="0">
                <a:ea typeface="+mn-ea"/>
                <a:cs typeface="+mn-cs"/>
              </a:rPr>
              <a:t> </a:t>
            </a:r>
            <a:r>
              <a:rPr lang="de-DE" sz="2200" dirty="0" err="1" smtClean="0">
                <a:ea typeface="+mn-ea"/>
                <a:cs typeface="+mn-cs"/>
              </a:rPr>
              <a:t>and</a:t>
            </a:r>
            <a:r>
              <a:rPr lang="de-DE" sz="2200" dirty="0" smtClean="0">
                <a:ea typeface="+mn-ea"/>
                <a:cs typeface="+mn-cs"/>
              </a:rPr>
              <a:t> </a:t>
            </a:r>
            <a:r>
              <a:rPr lang="de-DE" sz="2200" dirty="0" err="1" smtClean="0">
                <a:ea typeface="+mn-ea"/>
                <a:cs typeface="+mn-cs"/>
              </a:rPr>
              <a:t>opportunities</a:t>
            </a:r>
            <a:r>
              <a:rPr lang="de-DE" sz="2200" dirty="0" smtClean="0">
                <a:ea typeface="+mn-ea"/>
                <a:cs typeface="+mn-cs"/>
              </a:rPr>
              <a:t> </a:t>
            </a:r>
            <a:r>
              <a:rPr lang="de-DE" sz="2200" dirty="0" err="1" smtClean="0">
                <a:ea typeface="+mn-ea"/>
                <a:cs typeface="+mn-cs"/>
              </a:rPr>
              <a:t>differ</a:t>
            </a:r>
            <a:r>
              <a:rPr lang="de-DE" sz="2200" dirty="0" smtClean="0">
                <a:ea typeface="+mn-ea"/>
                <a:cs typeface="+mn-cs"/>
              </a:rPr>
              <a:t> in rural </a:t>
            </a:r>
            <a:r>
              <a:rPr lang="de-DE" sz="2200" dirty="0" err="1" smtClean="0">
                <a:ea typeface="+mn-ea"/>
                <a:cs typeface="+mn-cs"/>
              </a:rPr>
              <a:t>areas</a:t>
            </a:r>
            <a:r>
              <a:rPr lang="de-DE" sz="2200" dirty="0" smtClean="0">
                <a:ea typeface="+mn-ea"/>
                <a:cs typeface="+mn-cs"/>
              </a:rPr>
              <a:t> in </a:t>
            </a:r>
            <a:r>
              <a:rPr lang="de-DE" sz="2200" dirty="0" err="1" smtClean="0">
                <a:ea typeface="+mn-ea"/>
                <a:cs typeface="+mn-cs"/>
              </a:rPr>
              <a:t>developing</a:t>
            </a:r>
            <a:r>
              <a:rPr lang="de-DE" sz="2200" dirty="0" smtClean="0">
                <a:ea typeface="+mn-ea"/>
                <a:cs typeface="+mn-cs"/>
              </a:rPr>
              <a:t> countries (</a:t>
            </a:r>
            <a:r>
              <a:rPr lang="de-DE" sz="2200" dirty="0" err="1" smtClean="0">
                <a:ea typeface="+mn-ea"/>
                <a:cs typeface="+mn-cs"/>
              </a:rPr>
              <a:t>see</a:t>
            </a:r>
            <a:r>
              <a:rPr lang="de-DE" sz="2200" dirty="0" smtClean="0">
                <a:ea typeface="+mn-ea"/>
                <a:cs typeface="+mn-cs"/>
              </a:rPr>
              <a:t> </a:t>
            </a:r>
            <a:r>
              <a:rPr lang="de-DE" sz="2200" dirty="0" err="1" smtClean="0">
                <a:ea typeface="+mn-ea"/>
                <a:cs typeface="+mn-cs"/>
              </a:rPr>
              <a:t>Livelihoods</a:t>
            </a:r>
            <a:r>
              <a:rPr lang="de-DE" sz="2200" dirty="0" smtClean="0">
                <a:ea typeface="+mn-ea"/>
                <a:cs typeface="+mn-cs"/>
              </a:rPr>
              <a:t> </a:t>
            </a:r>
            <a:r>
              <a:rPr lang="de-DE" sz="2200" dirty="0" err="1" smtClean="0">
                <a:ea typeface="+mn-ea"/>
                <a:cs typeface="+mn-cs"/>
              </a:rPr>
              <a:t>literature</a:t>
            </a:r>
            <a:r>
              <a:rPr lang="de-DE" sz="2200" dirty="0" smtClean="0">
                <a:ea typeface="+mn-ea"/>
                <a:cs typeface="+mn-cs"/>
              </a:rPr>
              <a:t>)</a:t>
            </a:r>
          </a:p>
          <a:p>
            <a:pPr marL="342900" lvl="2" indent="-342900">
              <a:spcAft>
                <a:spcPts val="600"/>
              </a:spcAft>
              <a:buFont typeface="Wingdings" charset="0"/>
              <a:buChar char="à"/>
            </a:pPr>
            <a:endParaRPr lang="de-DE" sz="2200" dirty="0">
              <a:ea typeface="+mn-ea"/>
              <a:cs typeface="+mn-cs"/>
            </a:endParaRPr>
          </a:p>
          <a:p>
            <a:pPr lvl="2">
              <a:buNone/>
            </a:pPr>
            <a:endParaRPr lang="de-DE" dirty="0" smtClean="0"/>
          </a:p>
        </p:txBody>
      </p:sp>
      <p:sp>
        <p:nvSpPr>
          <p:cNvPr id="5" name="Titel 4"/>
          <p:cNvSpPr>
            <a:spLocks noGrp="1"/>
          </p:cNvSpPr>
          <p:nvPr>
            <p:ph type="title"/>
          </p:nvPr>
        </p:nvSpPr>
        <p:spPr/>
        <p:txBody>
          <a:bodyPr/>
          <a:lstStyle/>
          <a:p>
            <a:r>
              <a:rPr lang="de-DE" dirty="0" err="1" smtClean="0"/>
              <a:t>Opportunity</a:t>
            </a:r>
            <a:r>
              <a:rPr lang="de-DE" dirty="0" smtClean="0"/>
              <a:t> </a:t>
            </a:r>
            <a:r>
              <a:rPr lang="de-DE" dirty="0" err="1" smtClean="0"/>
              <a:t>and</a:t>
            </a:r>
            <a:r>
              <a:rPr lang="de-DE" dirty="0" smtClean="0"/>
              <a:t> </a:t>
            </a:r>
            <a:r>
              <a:rPr lang="de-DE" dirty="0" err="1" smtClean="0"/>
              <a:t>necessity</a:t>
            </a:r>
            <a:r>
              <a:rPr lang="de-DE" dirty="0" smtClean="0"/>
              <a:t> </a:t>
            </a:r>
            <a:r>
              <a:rPr lang="de-DE" dirty="0" err="1" smtClean="0"/>
              <a:t>entrepreneurship</a:t>
            </a:r>
            <a:endParaRPr lang="de-DE" dirty="0"/>
          </a:p>
        </p:txBody>
      </p:sp>
      <p:sp>
        <p:nvSpPr>
          <p:cNvPr id="7" name="Rechteck 6"/>
          <p:cNvSpPr/>
          <p:nvPr/>
        </p:nvSpPr>
        <p:spPr>
          <a:xfrm>
            <a:off x="6660232" y="3645024"/>
            <a:ext cx="2180342" cy="307777"/>
          </a:xfrm>
          <a:prstGeom prst="rect">
            <a:avLst/>
          </a:prstGeom>
        </p:spPr>
        <p:txBody>
          <a:bodyPr wrap="none">
            <a:spAutoFit/>
          </a:bodyPr>
          <a:lstStyle/>
          <a:p>
            <a:r>
              <a:rPr lang="de-DE" sz="1400" dirty="0" smtClean="0">
                <a:solidFill>
                  <a:srgbClr val="000066"/>
                </a:solidFill>
              </a:rPr>
              <a:t>(R</a:t>
            </a:r>
            <a:r>
              <a:rPr lang="de-DE" sz="1400" cap="small" dirty="0" smtClean="0">
                <a:solidFill>
                  <a:srgbClr val="000066"/>
                </a:solidFill>
              </a:rPr>
              <a:t>EYNOLDS</a:t>
            </a:r>
            <a:r>
              <a:rPr lang="de-DE" sz="1400" dirty="0" smtClean="0">
                <a:solidFill>
                  <a:srgbClr val="000066"/>
                </a:solidFill>
              </a:rPr>
              <a:t> </a:t>
            </a:r>
            <a:r>
              <a:rPr lang="de-DE" sz="1400" dirty="0">
                <a:solidFill>
                  <a:srgbClr val="000066"/>
                </a:solidFill>
              </a:rPr>
              <a:t>et al. 2002) </a:t>
            </a:r>
          </a:p>
        </p:txBody>
      </p:sp>
    </p:spTree>
    <p:extLst>
      <p:ext uri="{BB962C8B-B14F-4D97-AF65-F5344CB8AC3E}">
        <p14:creationId xmlns:p14="http://schemas.microsoft.com/office/powerpoint/2010/main" val="18531470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a:solidFill>
            <a:schemeClr val="tx1"/>
          </a:solidFill>
          <a:miter lim="800000"/>
          <a:headEnd/>
          <a:tailEnd/>
        </a:ln>
        <a:effectLst>
          <a:outerShdw blurRad="50800" dist="38100" dir="2700000" algn="tl" rotWithShape="0">
            <a:prstClr val="black">
              <a:alpha val="40000"/>
            </a:prstClr>
          </a:outerShdw>
        </a:effectLst>
      </a:spPr>
      <a:bodyPr wrap="none" anchor="ctr"/>
      <a:lstStyle>
        <a:defPPr algn="ctr">
          <a:defRPr dirty="0">
            <a:latin typeface="Times New Roman" pitchFamily="18" charset="0"/>
            <a:cs typeface="Times New Roman" pitchFamily="18" charset="0"/>
          </a:defRPr>
        </a:defPPr>
      </a:lst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1589</Words>
  <Application>Microsoft Macintosh PowerPoint</Application>
  <PresentationFormat>Bildschirmpräsentation (4:3)</PresentationFormat>
  <Paragraphs>344</Paragraphs>
  <Slides>26</Slides>
  <Notes>12</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28" baseType="lpstr">
      <vt:lpstr>Standarddesign</vt:lpstr>
      <vt:lpstr>Dokument</vt:lpstr>
      <vt:lpstr>PowerPoint-Präsentation</vt:lpstr>
      <vt:lpstr>Outline</vt:lpstr>
      <vt:lpstr>Research project - concept</vt:lpstr>
      <vt:lpstr>Research project – the sub-project</vt:lpstr>
      <vt:lpstr>Research project – the research provinces</vt:lpstr>
      <vt:lpstr>Vietnam household survey 2010</vt:lpstr>
      <vt:lpstr>Non-farm businesses in rural Vietnam</vt:lpstr>
      <vt:lpstr>Non-farm businesses in rural Vietnam</vt:lpstr>
      <vt:lpstr>Opportunity and necessity entrepreneurship</vt:lpstr>
      <vt:lpstr>Opportunity and necessity entrepreneurship</vt:lpstr>
      <vt:lpstr>Main questions for the analysis</vt:lpstr>
      <vt:lpstr>Survey design and data</vt:lpstr>
      <vt:lpstr>Data and Methodology</vt:lpstr>
      <vt:lpstr>Occurence</vt:lpstr>
      <vt:lpstr>General characteristics and human capital</vt:lpstr>
      <vt:lpstr>General characteristics and human capital</vt:lpstr>
      <vt:lpstr>General characteristics and human capital</vt:lpstr>
      <vt:lpstr>General characteristics and human capital</vt:lpstr>
      <vt:lpstr>Profits and employment</vt:lpstr>
      <vt:lpstr>Performance</vt:lpstr>
      <vt:lpstr>Performance</vt:lpstr>
      <vt:lpstr>Conclusions</vt:lpstr>
      <vt:lpstr>PowerPoint-Präsentation</vt:lpstr>
      <vt:lpstr>PowerPoint-Präsentation</vt:lpstr>
      <vt:lpstr>General characteristics and human capital</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Bruenjes</dc:creator>
  <cp:lastModifiedBy>Jürgen Brünjes</cp:lastModifiedBy>
  <cp:revision>882</cp:revision>
  <dcterms:created xsi:type="dcterms:W3CDTF">2009-08-04T13:51:21Z</dcterms:created>
  <dcterms:modified xsi:type="dcterms:W3CDTF">2012-10-08T12:41:43Z</dcterms:modified>
</cp:coreProperties>
</file>